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0"/>
    <p:sldMasterId id="2147483670" r:id="rId11"/>
  </p:sldMasterIdLst>
  <p:sldIdLst>
    <p:sldId id="256" r:id="rId12"/>
    <p:sldId id="257" r:id="rId13"/>
    <p:sldId id="263" r:id="rId14"/>
    <p:sldId id="302" r:id="rId15"/>
    <p:sldId id="298" r:id="rId16"/>
    <p:sldId id="259" r:id="rId17"/>
    <p:sldId id="260" r:id="rId18"/>
    <p:sldId id="297" r:id="rId19"/>
    <p:sldId id="261" r:id="rId20"/>
    <p:sldId id="262" r:id="rId21"/>
    <p:sldId id="284" r:id="rId22"/>
    <p:sldId id="282" r:id="rId23"/>
    <p:sldId id="283" r:id="rId24"/>
    <p:sldId id="281" r:id="rId25"/>
    <p:sldId id="294" r:id="rId26"/>
    <p:sldId id="303" r:id="rId27"/>
    <p:sldId id="295" r:id="rId28"/>
    <p:sldId id="315" r:id="rId29"/>
    <p:sldId id="335" r:id="rId30"/>
    <p:sldId id="330" r:id="rId31"/>
    <p:sldId id="331" r:id="rId32"/>
    <p:sldId id="272" r:id="rId33"/>
    <p:sldId id="332" r:id="rId34"/>
    <p:sldId id="333" r:id="rId35"/>
    <p:sldId id="299" r:id="rId36"/>
    <p:sldId id="264" r:id="rId37"/>
    <p:sldId id="265" r:id="rId38"/>
    <p:sldId id="296" r:id="rId39"/>
    <p:sldId id="334" r:id="rId40"/>
    <p:sldId id="300" r:id="rId41"/>
    <p:sldId id="273" r:id="rId42"/>
    <p:sldId id="279" r:id="rId43"/>
    <p:sldId id="274" r:id="rId44"/>
    <p:sldId id="316" r:id="rId45"/>
    <p:sldId id="317" r:id="rId46"/>
    <p:sldId id="318" r:id="rId47"/>
    <p:sldId id="301" r:id="rId48"/>
    <p:sldId id="278" r:id="rId49"/>
    <p:sldId id="28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9F18D4-647B-4212-8809-5FB1C24B873A}">
          <p14:sldIdLst>
            <p14:sldId id="256"/>
            <p14:sldId id="257"/>
            <p14:sldId id="263"/>
            <p14:sldId id="302"/>
            <p14:sldId id="298"/>
            <p14:sldId id="259"/>
            <p14:sldId id="260"/>
            <p14:sldId id="297"/>
            <p14:sldId id="261"/>
            <p14:sldId id="262"/>
            <p14:sldId id="284"/>
            <p14:sldId id="282"/>
            <p14:sldId id="283"/>
            <p14:sldId id="281"/>
            <p14:sldId id="294"/>
            <p14:sldId id="303"/>
            <p14:sldId id="295"/>
            <p14:sldId id="315"/>
            <p14:sldId id="335"/>
            <p14:sldId id="330"/>
            <p14:sldId id="331"/>
            <p14:sldId id="272"/>
            <p14:sldId id="332"/>
            <p14:sldId id="333"/>
            <p14:sldId id="299"/>
            <p14:sldId id="264"/>
            <p14:sldId id="265"/>
          </p14:sldIdLst>
        </p14:section>
        <p14:section name="Untitled Section" id="{702DEEF1-BE22-4A5D-882D-64DBD5E04841}">
          <p14:sldIdLst>
            <p14:sldId id="296"/>
            <p14:sldId id="334"/>
          </p14:sldIdLst>
        </p14:section>
        <p14:section name="Untitled Section" id="{48AA43FC-0438-4EC5-A3C5-1F02C4ADA37B}">
          <p14:sldIdLst>
            <p14:sldId id="300"/>
            <p14:sldId id="273"/>
            <p14:sldId id="279"/>
            <p14:sldId id="274"/>
            <p14:sldId id="316"/>
            <p14:sldId id="317"/>
            <p14:sldId id="318"/>
            <p14:sldId id="301"/>
            <p14:sldId id="278"/>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70" d="100"/>
          <a:sy n="70" d="100"/>
        </p:scale>
        <p:origin x="14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2.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slideMaster" Target="slideMasters/slideMaster1.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customXml" Target="../customXml/item8.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mn-lt"/>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mn-lt"/>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oogle.com/search?q=Interactive+notebook+examples&amp;safe=active&amp;client=firefox-a&amp;hs=2vP&amp;rls=org.mozilla:en-US:official&amp;source=lnms&amp;tbm=isch&amp;sa=X&amp;ei=A0sCUs3WJISGyAGy7YHQDw&amp;ved=0CAkQ_AUoAQ&amp;biw=1366&amp;bih=66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shley.flood@wcs.edu" TargetMode="External"/><Relationship Id="rId2" Type="http://schemas.openxmlformats.org/officeDocument/2006/relationships/hyperlink" Target="mailto:Kristi.neuroth@wcs.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534400" cy="1523495"/>
          </a:xfrm>
        </p:spPr>
        <p:txBody>
          <a:bodyPr/>
          <a:lstStyle/>
          <a:p>
            <a:pPr algn="ctr"/>
            <a:r>
              <a:rPr lang="en-US" sz="7200" i="1" dirty="0" smtClean="0"/>
              <a:t>Interactive Notebooks</a:t>
            </a:r>
            <a:r>
              <a:rPr lang="en-US" dirty="0" smtClean="0"/>
              <a:t>	</a:t>
            </a:r>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303" b="17758"/>
          <a:stretch/>
        </p:blipFill>
        <p:spPr bwMode="auto">
          <a:xfrm>
            <a:off x="1295400" y="2150240"/>
            <a:ext cx="6257059" cy="412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7043208" cy="1523494"/>
          </a:xfrm>
        </p:spPr>
        <p:txBody>
          <a:bodyPr/>
          <a:lstStyle/>
          <a:p>
            <a:r>
              <a:rPr lang="en-US" dirty="0" smtClean="0"/>
              <a:t>What are the goals of the Interactive Notebook?</a:t>
            </a:r>
            <a:endParaRPr lang="en-US" dirty="0"/>
          </a:p>
        </p:txBody>
      </p:sp>
      <p:sp>
        <p:nvSpPr>
          <p:cNvPr id="3" name="Subtitle 2"/>
          <p:cNvSpPr>
            <a:spLocks noGrp="1"/>
          </p:cNvSpPr>
          <p:nvPr>
            <p:ph type="subTitle" idx="1"/>
          </p:nvPr>
        </p:nvSpPr>
        <p:spPr>
          <a:xfrm>
            <a:off x="228600" y="2057400"/>
            <a:ext cx="8610600" cy="4495800"/>
          </a:xfrm>
        </p:spPr>
        <p:txBody>
          <a:bodyPr/>
          <a:lstStyle/>
          <a:p>
            <a:r>
              <a:rPr lang="en-US" sz="3400" dirty="0" smtClean="0"/>
              <a:t>1. To </a:t>
            </a:r>
            <a:r>
              <a:rPr lang="en-US" sz="3400" dirty="0"/>
              <a:t>create </a:t>
            </a:r>
            <a:r>
              <a:rPr lang="en-US" sz="3400" b="1" u="sng" dirty="0">
                <a:solidFill>
                  <a:schemeClr val="accent1"/>
                </a:solidFill>
              </a:rPr>
              <a:t>personal meaning </a:t>
            </a:r>
            <a:r>
              <a:rPr lang="en-US" sz="3400" dirty="0"/>
              <a:t>with information that has been covered in class or the textbook</a:t>
            </a:r>
          </a:p>
          <a:p>
            <a:r>
              <a:rPr lang="en-US" sz="3400" dirty="0" smtClean="0"/>
              <a:t>2. To </a:t>
            </a:r>
            <a:r>
              <a:rPr lang="en-US" sz="3400" dirty="0"/>
              <a:t>give a built-in opportunity to </a:t>
            </a:r>
            <a:r>
              <a:rPr lang="en-US" sz="3400" b="1" u="sng" dirty="0">
                <a:solidFill>
                  <a:schemeClr val="accent1"/>
                </a:solidFill>
              </a:rPr>
              <a:t>organize</a:t>
            </a:r>
            <a:r>
              <a:rPr lang="en-US" sz="3400" dirty="0"/>
              <a:t> and </a:t>
            </a:r>
            <a:r>
              <a:rPr lang="en-US" sz="3400" b="1" u="sng" dirty="0">
                <a:solidFill>
                  <a:schemeClr val="accent1"/>
                </a:solidFill>
              </a:rPr>
              <a:t>review</a:t>
            </a:r>
            <a:r>
              <a:rPr lang="en-US" sz="3400" dirty="0">
                <a:solidFill>
                  <a:schemeClr val="accent1"/>
                </a:solidFill>
              </a:rPr>
              <a:t> </a:t>
            </a:r>
            <a:r>
              <a:rPr lang="en-US" sz="3400" dirty="0"/>
              <a:t>materials as we go along</a:t>
            </a:r>
          </a:p>
          <a:p>
            <a:r>
              <a:rPr lang="en-US" sz="3400" dirty="0" smtClean="0"/>
              <a:t>3. To </a:t>
            </a:r>
            <a:r>
              <a:rPr lang="en-US" sz="3400" dirty="0"/>
              <a:t>have everything from one chapter/unit in one spot, so all your </a:t>
            </a:r>
            <a:r>
              <a:rPr lang="en-US" sz="3400" b="1" u="sng" dirty="0">
                <a:solidFill>
                  <a:schemeClr val="accent1"/>
                </a:solidFill>
              </a:rPr>
              <a:t>study materials are in one </a:t>
            </a:r>
            <a:r>
              <a:rPr lang="en-US" sz="3400" b="1" u="sng" dirty="0" smtClean="0">
                <a:solidFill>
                  <a:schemeClr val="accent1"/>
                </a:solidFill>
              </a:rPr>
              <a:t>place</a:t>
            </a:r>
          </a:p>
          <a:p>
            <a:r>
              <a:rPr lang="en-US" sz="3400" dirty="0" smtClean="0"/>
              <a:t>4. To </a:t>
            </a:r>
            <a:r>
              <a:rPr lang="en-US" sz="3400" dirty="0"/>
              <a:t>teach you </a:t>
            </a:r>
            <a:r>
              <a:rPr lang="en-US" sz="3400" b="1" u="sng" dirty="0">
                <a:solidFill>
                  <a:schemeClr val="accent1"/>
                </a:solidFill>
              </a:rPr>
              <a:t>study techniques </a:t>
            </a:r>
            <a:r>
              <a:rPr lang="en-US" sz="3400" dirty="0"/>
              <a:t>that can be implemented in </a:t>
            </a:r>
            <a:r>
              <a:rPr lang="en-US" sz="3400" b="1" u="sng" dirty="0">
                <a:solidFill>
                  <a:schemeClr val="accent1"/>
                </a:solidFill>
              </a:rPr>
              <a:t>other classes</a:t>
            </a:r>
          </a:p>
          <a:p>
            <a:endParaRPr lang="en-US" dirty="0"/>
          </a:p>
        </p:txBody>
      </p:sp>
    </p:spTree>
    <p:extLst>
      <p:ext uri="{BB962C8B-B14F-4D97-AF65-F5344CB8AC3E}">
        <p14:creationId xmlns:p14="http://schemas.microsoft.com/office/powerpoint/2010/main" val="7686944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22435219"/>
              </p:ext>
            </p:extLst>
          </p:nvPr>
        </p:nvGraphicFramePr>
        <p:xfrm>
          <a:off x="222184" y="434783"/>
          <a:ext cx="8610600" cy="6253747"/>
        </p:xfrm>
        <a:graphic>
          <a:graphicData uri="http://schemas.openxmlformats.org/drawingml/2006/table">
            <a:tbl>
              <a:tblPr firstRow="1" firstCol="1" bandRow="1">
                <a:tableStyleId>{793D81CF-94F2-401A-BA57-92F5A7B2D0C5}</a:tableStyleId>
              </a:tblPr>
              <a:tblGrid>
                <a:gridCol w="1812758"/>
                <a:gridCol w="6797842"/>
              </a:tblGrid>
              <a:tr h="546722">
                <a:tc>
                  <a:txBody>
                    <a:bodyPr/>
                    <a:lstStyle/>
                    <a:p>
                      <a:pPr marL="0" marR="0" algn="ctr">
                        <a:lnSpc>
                          <a:spcPct val="115000"/>
                        </a:lnSpc>
                        <a:spcBef>
                          <a:spcPts val="0"/>
                        </a:spcBef>
                        <a:spcAft>
                          <a:spcPts val="0"/>
                        </a:spcAft>
                      </a:pPr>
                      <a:endParaRPr lang="en-US" sz="2800" dirty="0">
                        <a:solidFill>
                          <a:schemeClr val="bg1"/>
                        </a:solidFill>
                        <a:effectLst/>
                        <a:latin typeface="Calibri"/>
                        <a:ea typeface="Calibri"/>
                        <a:cs typeface="Times New Roman"/>
                      </a:endParaRPr>
                    </a:p>
                  </a:txBody>
                  <a:tcPr marL="33246" marR="33246" marT="0" marB="0">
                    <a:solidFill>
                      <a:schemeClr val="bg2"/>
                    </a:solidFill>
                  </a:tcPr>
                </a:tc>
                <a:tc>
                  <a:txBody>
                    <a:bodyPr/>
                    <a:lstStyle/>
                    <a:p>
                      <a:pPr marL="0" marR="0" algn="l">
                        <a:lnSpc>
                          <a:spcPct val="115000"/>
                        </a:lnSpc>
                        <a:spcBef>
                          <a:spcPts val="0"/>
                        </a:spcBef>
                        <a:spcAft>
                          <a:spcPts val="0"/>
                        </a:spcAft>
                      </a:pPr>
                      <a:r>
                        <a:rPr lang="en-US" sz="2800" b="1" kern="1200" dirty="0" smtClean="0">
                          <a:solidFill>
                            <a:srgbClr val="FFFFFF"/>
                          </a:solidFill>
                          <a:effectLst/>
                          <a:latin typeface="Calibri"/>
                          <a:ea typeface="Times New Roman"/>
                          <a:cs typeface="Calibri"/>
                        </a:rPr>
                        <a:t>                   </a:t>
                      </a:r>
                      <a:r>
                        <a:rPr lang="en-US" sz="4400" b="1" kern="1200" dirty="0" smtClean="0">
                          <a:solidFill>
                            <a:srgbClr val="FFFFFF"/>
                          </a:solidFill>
                          <a:effectLst/>
                          <a:latin typeface="Calibri"/>
                          <a:ea typeface="Times New Roman"/>
                          <a:cs typeface="Calibri"/>
                        </a:rPr>
                        <a:t>Right </a:t>
                      </a:r>
                      <a:r>
                        <a:rPr lang="en-US" sz="4400" b="1" kern="1200" dirty="0">
                          <a:solidFill>
                            <a:srgbClr val="FFFFFF"/>
                          </a:solidFill>
                          <a:effectLst/>
                          <a:latin typeface="Calibri"/>
                          <a:ea typeface="Times New Roman"/>
                          <a:cs typeface="Calibri"/>
                        </a:rPr>
                        <a:t>Side</a:t>
                      </a:r>
                      <a:endParaRPr lang="en-US" sz="4400" dirty="0">
                        <a:effectLst/>
                        <a:latin typeface="Calibri"/>
                        <a:ea typeface="Calibri"/>
                        <a:cs typeface="Times New Roman"/>
                      </a:endParaRPr>
                    </a:p>
                  </a:txBody>
                  <a:tcPr marL="33020" marR="33020" marT="9525" marB="0">
                    <a:solidFill>
                      <a:schemeClr val="bg2"/>
                    </a:solidFill>
                  </a:tcPr>
                </a:tc>
              </a:tr>
              <a:tr h="5473078">
                <a:tc>
                  <a:txBody>
                    <a:bodyPr/>
                    <a:lstStyle/>
                    <a:p>
                      <a:pPr marL="0" marR="0" algn="r">
                        <a:lnSpc>
                          <a:spcPct val="115000"/>
                        </a:lnSpc>
                        <a:spcBef>
                          <a:spcPts val="0"/>
                        </a:spcBef>
                        <a:spcAft>
                          <a:spcPts val="0"/>
                        </a:spcAft>
                      </a:pPr>
                      <a:endParaRPr lang="en-US" sz="1200" dirty="0">
                        <a:solidFill>
                          <a:schemeClr val="bg1"/>
                        </a:solidFill>
                        <a:effectLst/>
                        <a:latin typeface="Calibri"/>
                        <a:ea typeface="Calibri"/>
                        <a:cs typeface="Times New Roman"/>
                      </a:endParaRPr>
                    </a:p>
                  </a:txBody>
                  <a:tcPr marL="33246" marR="33246" marT="0" marB="0">
                    <a:solidFill>
                      <a:schemeClr val="tx2"/>
                    </a:solidFill>
                  </a:tcPr>
                </a:tc>
                <a:tc>
                  <a:txBody>
                    <a:bodyPr/>
                    <a:lstStyle/>
                    <a:p>
                      <a:pPr marL="0" marR="0" algn="r">
                        <a:lnSpc>
                          <a:spcPct val="115000"/>
                        </a:lnSpc>
                        <a:spcBef>
                          <a:spcPts val="0"/>
                        </a:spcBef>
                        <a:spcAft>
                          <a:spcPts val="0"/>
                        </a:spcAft>
                      </a:pPr>
                      <a:r>
                        <a:rPr lang="en-US" sz="2000" b="1" kern="1200" dirty="0">
                          <a:solidFill>
                            <a:srgbClr val="000000"/>
                          </a:solidFill>
                          <a:effectLst/>
                          <a:latin typeface="Calibri"/>
                          <a:ea typeface="Times New Roman"/>
                          <a:cs typeface="Calibri"/>
                        </a:rPr>
                        <a:t>Date</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b="1" kern="1200" dirty="0">
                          <a:solidFill>
                            <a:srgbClr val="000000"/>
                          </a:solidFill>
                          <a:effectLst/>
                          <a:latin typeface="Calibri"/>
                          <a:ea typeface="Times New Roman"/>
                          <a:cs typeface="Calibri"/>
                        </a:rPr>
                        <a:t>Title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200" b="1" kern="1200" dirty="0">
                          <a:solidFill>
                            <a:srgbClr val="000000"/>
                          </a:solidFill>
                          <a:effectLst/>
                          <a:latin typeface="Calibri"/>
                          <a:ea typeface="Times New Roman"/>
                          <a:cs typeface="Calibri"/>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800" b="1" kern="1200" dirty="0">
                          <a:solidFill>
                            <a:srgbClr val="000000"/>
                          </a:solidFill>
                          <a:effectLst/>
                          <a:latin typeface="Calibri"/>
                          <a:ea typeface="Times New Roman"/>
                          <a:cs typeface="Calibri"/>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3200" b="1" u="sng" kern="1200" dirty="0">
                          <a:solidFill>
                            <a:srgbClr val="000000"/>
                          </a:solidFill>
                          <a:effectLst/>
                          <a:latin typeface="Calibri"/>
                          <a:ea typeface="Times New Roman"/>
                          <a:cs typeface="Calibri"/>
                        </a:rPr>
                        <a:t>The right side </a:t>
                      </a:r>
                      <a:r>
                        <a:rPr lang="en-US" sz="3200" b="1" u="sng" kern="1200" dirty="0" smtClean="0">
                          <a:solidFill>
                            <a:srgbClr val="000000"/>
                          </a:solidFill>
                          <a:effectLst/>
                          <a:latin typeface="Calibri"/>
                          <a:ea typeface="Times New Roman"/>
                          <a:cs typeface="Calibri"/>
                        </a:rPr>
                        <a:t>basics:</a:t>
                      </a:r>
                    </a:p>
                    <a:p>
                      <a:pPr marL="0" marR="0">
                        <a:lnSpc>
                          <a:spcPct val="115000"/>
                        </a:lnSpc>
                        <a:spcBef>
                          <a:spcPts val="0"/>
                        </a:spcBef>
                        <a:spcAft>
                          <a:spcPts val="0"/>
                        </a:spcAft>
                      </a:pPr>
                      <a:endParaRPr lang="en-US" sz="3200" b="1" dirty="0">
                        <a:effectLst/>
                        <a:latin typeface="Calibri"/>
                        <a:ea typeface="Calibri"/>
                        <a:cs typeface="Times New Roman"/>
                      </a:endParaRPr>
                    </a:p>
                    <a:p>
                      <a:pPr marL="0" marR="0">
                        <a:lnSpc>
                          <a:spcPct val="115000"/>
                        </a:lnSpc>
                        <a:spcBef>
                          <a:spcPts val="0"/>
                        </a:spcBef>
                        <a:spcAft>
                          <a:spcPts val="0"/>
                        </a:spcAft>
                      </a:pPr>
                      <a:r>
                        <a:rPr lang="en-US" sz="3200" b="1" kern="1200" dirty="0">
                          <a:solidFill>
                            <a:srgbClr val="000000"/>
                          </a:solidFill>
                          <a:effectLst/>
                          <a:latin typeface="Calibri"/>
                          <a:ea typeface="Times New Roman"/>
                          <a:cs typeface="Calibri"/>
                        </a:rPr>
                        <a:t>• </a:t>
                      </a:r>
                      <a:r>
                        <a:rPr lang="en-US" sz="3200" b="1" kern="1200" dirty="0" smtClean="0">
                          <a:solidFill>
                            <a:srgbClr val="000000"/>
                          </a:solidFill>
                          <a:effectLst/>
                          <a:latin typeface="Calibri"/>
                          <a:ea typeface="Times New Roman"/>
                          <a:cs typeface="Calibri"/>
                        </a:rPr>
                        <a:t>Where the </a:t>
                      </a:r>
                      <a:r>
                        <a:rPr lang="en-US" sz="3200" b="1" kern="1200" dirty="0">
                          <a:solidFill>
                            <a:srgbClr val="000000"/>
                          </a:solidFill>
                          <a:effectLst/>
                          <a:latin typeface="Calibri"/>
                          <a:ea typeface="Times New Roman"/>
                          <a:cs typeface="Calibri"/>
                        </a:rPr>
                        <a:t>teacher organizes a common set of information that all students must know.</a:t>
                      </a:r>
                      <a:endParaRPr lang="en-US" sz="3200" b="1" dirty="0">
                        <a:effectLst/>
                        <a:latin typeface="Calibri"/>
                        <a:ea typeface="Calibri"/>
                        <a:cs typeface="Times New Roman"/>
                      </a:endParaRPr>
                    </a:p>
                    <a:p>
                      <a:pPr marL="0" marR="0">
                        <a:lnSpc>
                          <a:spcPct val="115000"/>
                        </a:lnSpc>
                        <a:spcBef>
                          <a:spcPts val="0"/>
                        </a:spcBef>
                        <a:spcAft>
                          <a:spcPts val="0"/>
                        </a:spcAft>
                      </a:pPr>
                      <a:r>
                        <a:rPr lang="en-US" sz="3200" b="1" kern="1200" dirty="0">
                          <a:solidFill>
                            <a:srgbClr val="000000"/>
                          </a:solidFill>
                          <a:effectLst/>
                          <a:latin typeface="Calibri"/>
                          <a:ea typeface="Times New Roman"/>
                          <a:cs typeface="Calibri"/>
                        </a:rPr>
                        <a:t>• Gives </a:t>
                      </a:r>
                      <a:r>
                        <a:rPr lang="en-US" sz="3200" b="1" kern="1200" dirty="0" smtClean="0">
                          <a:solidFill>
                            <a:srgbClr val="000000"/>
                          </a:solidFill>
                          <a:effectLst/>
                          <a:latin typeface="Calibri"/>
                          <a:ea typeface="Times New Roman"/>
                          <a:cs typeface="Calibri"/>
                        </a:rPr>
                        <a:t>students the </a:t>
                      </a:r>
                      <a:r>
                        <a:rPr lang="en-US" sz="3200" b="1" kern="1200" dirty="0">
                          <a:solidFill>
                            <a:srgbClr val="000000"/>
                          </a:solidFill>
                          <a:effectLst/>
                          <a:latin typeface="Calibri"/>
                          <a:ea typeface="Times New Roman"/>
                          <a:cs typeface="Calibri"/>
                        </a:rPr>
                        <a:t>“essentials”</a:t>
                      </a:r>
                      <a:endParaRPr lang="en-US" sz="3200" b="1" dirty="0">
                        <a:effectLst/>
                        <a:latin typeface="Calibri"/>
                        <a:ea typeface="Calibri"/>
                        <a:cs typeface="Times New Roman"/>
                      </a:endParaRPr>
                    </a:p>
                  </a:txBody>
                  <a:tcPr marL="33020" marR="33020" marT="9525" marB="0">
                    <a:solidFill>
                      <a:schemeClr val="tx2"/>
                    </a:solidFill>
                  </a:tcPr>
                </a:tc>
              </a:tr>
            </a:tbl>
          </a:graphicData>
        </a:graphic>
      </p:graphicFrame>
      <p:pic>
        <p:nvPicPr>
          <p:cNvPr id="15363" name="Picture 3" descr="http://c2.soap.com/images/products/p/wpx/wpx-210_2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1942" b="-3357"/>
          <a:stretch/>
        </p:blipFill>
        <p:spPr bwMode="auto">
          <a:xfrm>
            <a:off x="222184" y="1524000"/>
            <a:ext cx="1687079" cy="511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660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022774"/>
              </p:ext>
            </p:extLst>
          </p:nvPr>
        </p:nvGraphicFramePr>
        <p:xfrm>
          <a:off x="183498" y="282383"/>
          <a:ext cx="8610600" cy="6253747"/>
        </p:xfrm>
        <a:graphic>
          <a:graphicData uri="http://schemas.openxmlformats.org/drawingml/2006/table">
            <a:tbl>
              <a:tblPr firstRow="1" firstCol="1" bandRow="1">
                <a:tableStyleId>{793D81CF-94F2-401A-BA57-92F5A7B2D0C5}</a:tableStyleId>
              </a:tblPr>
              <a:tblGrid>
                <a:gridCol w="1737226"/>
                <a:gridCol w="6873374"/>
              </a:tblGrid>
              <a:tr h="546722">
                <a:tc>
                  <a:txBody>
                    <a:bodyPr/>
                    <a:lstStyle/>
                    <a:p>
                      <a:pPr marL="0" marR="0" algn="ctr">
                        <a:lnSpc>
                          <a:spcPct val="115000"/>
                        </a:lnSpc>
                        <a:spcBef>
                          <a:spcPts val="0"/>
                        </a:spcBef>
                        <a:spcAft>
                          <a:spcPts val="0"/>
                        </a:spcAft>
                      </a:pPr>
                      <a:endParaRPr lang="en-US" sz="2800" dirty="0">
                        <a:solidFill>
                          <a:schemeClr val="bg1"/>
                        </a:solidFill>
                        <a:effectLst/>
                        <a:latin typeface="Calibri"/>
                        <a:ea typeface="Calibri"/>
                        <a:cs typeface="Times New Roman"/>
                      </a:endParaRPr>
                    </a:p>
                  </a:txBody>
                  <a:tcPr marL="33246" marR="33246" marT="0" marB="0">
                    <a:solidFill>
                      <a:schemeClr val="bg2"/>
                    </a:solidFill>
                  </a:tcPr>
                </a:tc>
                <a:tc>
                  <a:txBody>
                    <a:bodyPr/>
                    <a:lstStyle/>
                    <a:p>
                      <a:pPr marL="0" marR="0" algn="l">
                        <a:lnSpc>
                          <a:spcPct val="115000"/>
                        </a:lnSpc>
                        <a:spcBef>
                          <a:spcPts val="0"/>
                        </a:spcBef>
                        <a:spcAft>
                          <a:spcPts val="0"/>
                        </a:spcAft>
                      </a:pPr>
                      <a:r>
                        <a:rPr lang="en-US" sz="4400" b="1" kern="1200" dirty="0" smtClean="0">
                          <a:solidFill>
                            <a:srgbClr val="FFFFFF"/>
                          </a:solidFill>
                          <a:effectLst/>
                          <a:latin typeface="Calibri"/>
                          <a:ea typeface="Times New Roman"/>
                          <a:cs typeface="Calibri"/>
                        </a:rPr>
                        <a:t>            Right </a:t>
                      </a:r>
                      <a:r>
                        <a:rPr lang="en-US" sz="4400" b="1" kern="1200" dirty="0">
                          <a:solidFill>
                            <a:srgbClr val="FFFFFF"/>
                          </a:solidFill>
                          <a:effectLst/>
                          <a:latin typeface="Calibri"/>
                          <a:ea typeface="Times New Roman"/>
                          <a:cs typeface="Calibri"/>
                        </a:rPr>
                        <a:t>Side</a:t>
                      </a:r>
                      <a:endParaRPr lang="en-US" sz="4400" dirty="0">
                        <a:effectLst/>
                        <a:latin typeface="Calibri"/>
                        <a:ea typeface="Calibri"/>
                        <a:cs typeface="Times New Roman"/>
                      </a:endParaRPr>
                    </a:p>
                  </a:txBody>
                  <a:tcPr marL="33020" marR="33020" marT="9525" marB="0">
                    <a:solidFill>
                      <a:schemeClr val="bg2"/>
                    </a:solidFill>
                  </a:tcPr>
                </a:tc>
              </a:tr>
              <a:tr h="5473078">
                <a:tc>
                  <a:txBody>
                    <a:bodyPr/>
                    <a:lstStyle/>
                    <a:p>
                      <a:pPr marL="0" marR="0" algn="r">
                        <a:lnSpc>
                          <a:spcPct val="115000"/>
                        </a:lnSpc>
                        <a:spcBef>
                          <a:spcPts val="0"/>
                        </a:spcBef>
                        <a:spcAft>
                          <a:spcPts val="0"/>
                        </a:spcAft>
                      </a:pPr>
                      <a:endParaRPr lang="en-US" sz="1200" b="1" dirty="0">
                        <a:solidFill>
                          <a:schemeClr val="bg1"/>
                        </a:solidFill>
                        <a:effectLst/>
                        <a:latin typeface="Calibri"/>
                        <a:ea typeface="Calibri"/>
                        <a:cs typeface="Times New Roman"/>
                      </a:endParaRPr>
                    </a:p>
                  </a:txBody>
                  <a:tcPr marL="33246" marR="33246" marT="0" marB="0">
                    <a:solidFill>
                      <a:schemeClr val="tx2"/>
                    </a:solidFill>
                  </a:tcPr>
                </a:tc>
                <a:tc>
                  <a:txBody>
                    <a:bodyPr/>
                    <a:lstStyle/>
                    <a:p>
                      <a:pPr marL="0" marR="0" algn="r">
                        <a:lnSpc>
                          <a:spcPct val="115000"/>
                        </a:lnSpc>
                        <a:spcBef>
                          <a:spcPts val="0"/>
                        </a:spcBef>
                        <a:spcAft>
                          <a:spcPts val="0"/>
                        </a:spcAft>
                      </a:pPr>
                      <a:r>
                        <a:rPr lang="en-US" sz="2000" b="1" kern="1200" dirty="0">
                          <a:solidFill>
                            <a:srgbClr val="000000"/>
                          </a:solidFill>
                          <a:effectLst/>
                          <a:latin typeface="Calibri"/>
                          <a:ea typeface="Times New Roman"/>
                          <a:cs typeface="Calibri"/>
                        </a:rPr>
                        <a:t>Date</a:t>
                      </a:r>
                      <a:endParaRPr lang="en-US" sz="1100" b="1" dirty="0">
                        <a:effectLst/>
                        <a:latin typeface="Calibri"/>
                        <a:ea typeface="Calibri"/>
                        <a:cs typeface="Times New Roman"/>
                      </a:endParaRPr>
                    </a:p>
                    <a:p>
                      <a:pPr marL="0" marR="0" algn="ctr">
                        <a:lnSpc>
                          <a:spcPct val="115000"/>
                        </a:lnSpc>
                        <a:spcBef>
                          <a:spcPts val="0"/>
                        </a:spcBef>
                        <a:spcAft>
                          <a:spcPts val="0"/>
                        </a:spcAft>
                      </a:pPr>
                      <a:r>
                        <a:rPr lang="en-US" sz="2000" b="1" kern="1200" dirty="0">
                          <a:solidFill>
                            <a:srgbClr val="000000"/>
                          </a:solidFill>
                          <a:effectLst/>
                          <a:latin typeface="Calibri"/>
                          <a:ea typeface="Times New Roman"/>
                          <a:cs typeface="Calibri"/>
                        </a:rPr>
                        <a:t>Title </a:t>
                      </a:r>
                      <a:endParaRPr lang="en-US" sz="1100" b="1" dirty="0">
                        <a:effectLst/>
                        <a:latin typeface="Calibri"/>
                        <a:ea typeface="Calibri"/>
                        <a:cs typeface="Times New Roman"/>
                      </a:endParaRPr>
                    </a:p>
                    <a:p>
                      <a:pPr marL="0" marR="0" algn="ctr">
                        <a:lnSpc>
                          <a:spcPct val="115000"/>
                        </a:lnSpc>
                        <a:spcBef>
                          <a:spcPts val="0"/>
                        </a:spcBef>
                        <a:spcAft>
                          <a:spcPts val="0"/>
                        </a:spcAft>
                      </a:pPr>
                      <a:r>
                        <a:rPr lang="en-US" sz="1200" b="1" kern="1200" dirty="0">
                          <a:solidFill>
                            <a:srgbClr val="000000"/>
                          </a:solidFill>
                          <a:effectLst/>
                          <a:latin typeface="Calibri"/>
                          <a:ea typeface="Times New Roman"/>
                          <a:cs typeface="Calibri"/>
                        </a:rPr>
                        <a:t> </a:t>
                      </a:r>
                      <a:endParaRPr lang="en-US" sz="1100" b="1" dirty="0">
                        <a:effectLst/>
                        <a:latin typeface="Calibri"/>
                        <a:ea typeface="Calibri"/>
                        <a:cs typeface="Times New Roman"/>
                      </a:endParaRPr>
                    </a:p>
                    <a:p>
                      <a:pPr marL="0" marR="0">
                        <a:lnSpc>
                          <a:spcPct val="115000"/>
                        </a:lnSpc>
                        <a:spcBef>
                          <a:spcPts val="0"/>
                        </a:spcBef>
                        <a:spcAft>
                          <a:spcPts val="0"/>
                        </a:spcAft>
                      </a:pPr>
                      <a:r>
                        <a:rPr lang="en-US" sz="2600" b="1" u="sng" kern="1200" dirty="0" smtClean="0">
                          <a:solidFill>
                            <a:srgbClr val="000000"/>
                          </a:solidFill>
                          <a:effectLst/>
                          <a:latin typeface="Calibri"/>
                          <a:ea typeface="Times New Roman"/>
                          <a:cs typeface="Calibri"/>
                        </a:rPr>
                        <a:t>THE</a:t>
                      </a:r>
                      <a:r>
                        <a:rPr lang="en-US" sz="2600" b="1" u="sng" kern="1200" baseline="0" dirty="0" smtClean="0">
                          <a:solidFill>
                            <a:srgbClr val="000000"/>
                          </a:solidFill>
                          <a:effectLst/>
                          <a:latin typeface="Calibri"/>
                          <a:ea typeface="Times New Roman"/>
                          <a:cs typeface="Calibri"/>
                        </a:rPr>
                        <a:t> “INPUT” SIDE</a:t>
                      </a:r>
                    </a:p>
                    <a:p>
                      <a:pPr marL="0" marR="0">
                        <a:lnSpc>
                          <a:spcPct val="115000"/>
                        </a:lnSpc>
                        <a:spcBef>
                          <a:spcPts val="0"/>
                        </a:spcBef>
                        <a:spcAft>
                          <a:spcPts val="0"/>
                        </a:spcAft>
                      </a:pPr>
                      <a:endParaRPr lang="en-US" sz="2600" b="1" u="sng" kern="1200" dirty="0" smtClean="0">
                        <a:solidFill>
                          <a:srgbClr val="000000"/>
                        </a:solidFill>
                        <a:effectLst/>
                        <a:latin typeface="Calibri"/>
                        <a:ea typeface="Times New Roman"/>
                        <a:cs typeface="Calibri"/>
                      </a:endParaRPr>
                    </a:p>
                    <a:p>
                      <a:pPr marL="0" marR="0">
                        <a:lnSpc>
                          <a:spcPct val="115000"/>
                        </a:lnSpc>
                        <a:spcBef>
                          <a:spcPts val="0"/>
                        </a:spcBef>
                        <a:spcAft>
                          <a:spcPts val="0"/>
                        </a:spcAft>
                      </a:pPr>
                      <a:r>
                        <a:rPr lang="en-US" sz="2600" b="1" kern="1200" dirty="0" smtClean="0">
                          <a:solidFill>
                            <a:srgbClr val="000000"/>
                          </a:solidFill>
                          <a:effectLst/>
                          <a:latin typeface="Calibri"/>
                          <a:ea typeface="Times New Roman"/>
                          <a:cs typeface="Calibri"/>
                        </a:rPr>
                        <a:t>-used </a:t>
                      </a:r>
                      <a:r>
                        <a:rPr lang="en-US" sz="2600" b="1" kern="1200" dirty="0">
                          <a:solidFill>
                            <a:srgbClr val="000000"/>
                          </a:solidFill>
                          <a:effectLst/>
                          <a:latin typeface="Calibri"/>
                          <a:ea typeface="Times New Roman"/>
                          <a:cs typeface="Calibri"/>
                        </a:rPr>
                        <a:t>for recording </a:t>
                      </a:r>
                      <a:r>
                        <a:rPr lang="en-US" sz="2600" b="1" kern="1200" dirty="0" smtClean="0">
                          <a:solidFill>
                            <a:srgbClr val="000000"/>
                          </a:solidFill>
                          <a:effectLst/>
                          <a:latin typeface="Calibri"/>
                          <a:ea typeface="Times New Roman"/>
                          <a:cs typeface="Calibri"/>
                        </a:rPr>
                        <a:t>notes</a:t>
                      </a:r>
                    </a:p>
                    <a:p>
                      <a:pPr marL="0" marR="0">
                        <a:lnSpc>
                          <a:spcPct val="115000"/>
                        </a:lnSpc>
                        <a:spcBef>
                          <a:spcPts val="0"/>
                        </a:spcBef>
                        <a:spcAft>
                          <a:spcPts val="0"/>
                        </a:spcAft>
                      </a:pPr>
                      <a:r>
                        <a:rPr lang="en-US" sz="2600" b="1" kern="1200" dirty="0" smtClean="0">
                          <a:solidFill>
                            <a:srgbClr val="000000"/>
                          </a:solidFill>
                          <a:effectLst/>
                          <a:latin typeface="Calibri"/>
                          <a:ea typeface="Times New Roman"/>
                          <a:cs typeface="Calibri"/>
                        </a:rPr>
                        <a:t>-typically</a:t>
                      </a:r>
                      <a:r>
                        <a:rPr lang="en-US" sz="2600" b="1" kern="1200" dirty="0">
                          <a:solidFill>
                            <a:srgbClr val="000000"/>
                          </a:solidFill>
                          <a:effectLst/>
                          <a:latin typeface="Calibri"/>
                          <a:ea typeface="Times New Roman"/>
                          <a:cs typeface="Calibri"/>
                        </a:rPr>
                        <a:t>, all “testable” information </a:t>
                      </a:r>
                      <a:r>
                        <a:rPr lang="en-US" sz="2600" b="1" kern="1200" dirty="0" smtClean="0">
                          <a:solidFill>
                            <a:srgbClr val="000000"/>
                          </a:solidFill>
                          <a:effectLst/>
                          <a:latin typeface="Calibri"/>
                          <a:ea typeface="Times New Roman"/>
                          <a:cs typeface="Calibri"/>
                        </a:rPr>
                        <a:t>is found here</a:t>
                      </a:r>
                    </a:p>
                    <a:p>
                      <a:pPr marL="0" marR="0">
                        <a:lnSpc>
                          <a:spcPct val="115000"/>
                        </a:lnSpc>
                        <a:spcBef>
                          <a:spcPts val="0"/>
                        </a:spcBef>
                        <a:spcAft>
                          <a:spcPts val="0"/>
                        </a:spcAft>
                      </a:pPr>
                      <a:r>
                        <a:rPr lang="en-US" sz="2600" b="1" kern="1200" dirty="0" smtClean="0">
                          <a:solidFill>
                            <a:srgbClr val="000000"/>
                          </a:solidFill>
                          <a:effectLst/>
                          <a:latin typeface="Calibri"/>
                          <a:ea typeface="Times New Roman"/>
                          <a:cs typeface="Calibri"/>
                        </a:rPr>
                        <a:t>-place </a:t>
                      </a:r>
                      <a:r>
                        <a:rPr lang="en-US" sz="2600" b="1" kern="1200" dirty="0">
                          <a:solidFill>
                            <a:srgbClr val="000000"/>
                          </a:solidFill>
                          <a:effectLst/>
                          <a:latin typeface="Calibri"/>
                          <a:ea typeface="Times New Roman"/>
                          <a:cs typeface="Calibri"/>
                        </a:rPr>
                        <a:t>for </a:t>
                      </a:r>
                      <a:r>
                        <a:rPr lang="en-US" sz="2600" b="1" kern="1200" dirty="0" smtClean="0">
                          <a:solidFill>
                            <a:srgbClr val="000000"/>
                          </a:solidFill>
                          <a:effectLst/>
                          <a:latin typeface="Calibri"/>
                          <a:ea typeface="Times New Roman"/>
                          <a:cs typeface="Calibri"/>
                        </a:rPr>
                        <a:t>illustrated </a:t>
                      </a:r>
                      <a:r>
                        <a:rPr lang="en-US" sz="2600" b="1" kern="1200" dirty="0">
                          <a:solidFill>
                            <a:srgbClr val="000000"/>
                          </a:solidFill>
                          <a:effectLst/>
                          <a:latin typeface="Calibri"/>
                          <a:ea typeface="Times New Roman"/>
                          <a:cs typeface="Calibri"/>
                        </a:rPr>
                        <a:t>outlines, flow charts, annotated slides, T-charts, and other graphic </a:t>
                      </a:r>
                      <a:r>
                        <a:rPr lang="en-US" sz="2600" b="1" kern="1200" dirty="0" smtClean="0">
                          <a:solidFill>
                            <a:srgbClr val="000000"/>
                          </a:solidFill>
                          <a:effectLst/>
                          <a:latin typeface="Calibri"/>
                          <a:ea typeface="Times New Roman"/>
                          <a:cs typeface="Calibri"/>
                        </a:rPr>
                        <a:t>organizers</a:t>
                      </a:r>
                    </a:p>
                    <a:p>
                      <a:pPr marL="0" marR="0">
                        <a:lnSpc>
                          <a:spcPct val="115000"/>
                        </a:lnSpc>
                        <a:spcBef>
                          <a:spcPts val="0"/>
                        </a:spcBef>
                        <a:spcAft>
                          <a:spcPts val="0"/>
                        </a:spcAft>
                      </a:pPr>
                      <a:r>
                        <a:rPr lang="en-US" sz="2600" b="1" kern="1200" dirty="0" smtClean="0">
                          <a:solidFill>
                            <a:srgbClr val="000000"/>
                          </a:solidFill>
                          <a:effectLst/>
                          <a:latin typeface="Calibri"/>
                          <a:ea typeface="Times New Roman"/>
                          <a:cs typeface="Calibri"/>
                        </a:rPr>
                        <a:t>-handouts </a:t>
                      </a:r>
                      <a:r>
                        <a:rPr lang="en-US" sz="2600" b="1" kern="1200" dirty="0">
                          <a:solidFill>
                            <a:srgbClr val="000000"/>
                          </a:solidFill>
                          <a:effectLst/>
                          <a:latin typeface="Calibri"/>
                          <a:ea typeface="Times New Roman"/>
                          <a:cs typeface="Calibri"/>
                        </a:rPr>
                        <a:t>with new information also go on the right </a:t>
                      </a:r>
                      <a:r>
                        <a:rPr lang="en-US" sz="2600" b="1" kern="1200" dirty="0" smtClean="0">
                          <a:solidFill>
                            <a:srgbClr val="000000"/>
                          </a:solidFill>
                          <a:effectLst/>
                          <a:latin typeface="Calibri"/>
                          <a:ea typeface="Times New Roman"/>
                          <a:cs typeface="Calibri"/>
                        </a:rPr>
                        <a:t>side</a:t>
                      </a:r>
                      <a:endParaRPr lang="en-US" sz="2600" b="1" dirty="0">
                        <a:effectLst/>
                        <a:latin typeface="Calibri"/>
                        <a:ea typeface="Calibri"/>
                        <a:cs typeface="Times New Roman"/>
                      </a:endParaRPr>
                    </a:p>
                    <a:p>
                      <a:pPr marL="0" marR="0">
                        <a:lnSpc>
                          <a:spcPct val="115000"/>
                        </a:lnSpc>
                        <a:spcBef>
                          <a:spcPts val="0"/>
                        </a:spcBef>
                        <a:spcAft>
                          <a:spcPts val="0"/>
                        </a:spcAft>
                      </a:pPr>
                      <a:r>
                        <a:rPr lang="en-US" sz="1800" b="1" kern="1200" dirty="0">
                          <a:solidFill>
                            <a:srgbClr val="000000"/>
                          </a:solidFill>
                          <a:effectLst/>
                          <a:latin typeface="Calibri"/>
                          <a:ea typeface="Times New Roman"/>
                          <a:cs typeface="Calibri"/>
                        </a:rPr>
                        <a:t> </a:t>
                      </a:r>
                      <a:endParaRPr lang="en-US" sz="1800" b="1" dirty="0">
                        <a:effectLst/>
                        <a:latin typeface="Calibri"/>
                        <a:ea typeface="Calibri"/>
                        <a:cs typeface="Times New Roman"/>
                      </a:endParaRPr>
                    </a:p>
                  </a:txBody>
                  <a:tcPr marL="33020" marR="33020" marT="9525" marB="0">
                    <a:solidFill>
                      <a:schemeClr val="tx2"/>
                    </a:solidFill>
                  </a:tcPr>
                </a:tc>
              </a:tr>
            </a:tbl>
          </a:graphicData>
        </a:graphic>
      </p:graphicFrame>
      <p:pic>
        <p:nvPicPr>
          <p:cNvPr id="15363" name="Picture 3" descr="http://c2.soap.com/images/products/p/wpx/wpx-210_2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1942" b="-3357"/>
          <a:stretch/>
        </p:blipFill>
        <p:spPr bwMode="auto">
          <a:xfrm>
            <a:off x="144812" y="1343465"/>
            <a:ext cx="1687079" cy="511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379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57400"/>
            <a:ext cx="8686800" cy="4572000"/>
          </a:xfrm>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3498163"/>
              </p:ext>
            </p:extLst>
          </p:nvPr>
        </p:nvGraphicFramePr>
        <p:xfrm>
          <a:off x="193964" y="285352"/>
          <a:ext cx="8657936" cy="6328997"/>
        </p:xfrm>
        <a:graphic>
          <a:graphicData uri="http://schemas.openxmlformats.org/drawingml/2006/table">
            <a:tbl>
              <a:tblPr firstRow="1" firstCol="1" bandRow="1">
                <a:tableStyleId>{793D81CF-94F2-401A-BA57-92F5A7B2D0C5}</a:tableStyleId>
              </a:tblPr>
              <a:tblGrid>
                <a:gridCol w="6781800"/>
                <a:gridCol w="1876136"/>
              </a:tblGrid>
              <a:tr h="538147">
                <a:tc>
                  <a:txBody>
                    <a:bodyPr/>
                    <a:lstStyle/>
                    <a:p>
                      <a:pPr marL="0" marR="0" algn="ctr">
                        <a:lnSpc>
                          <a:spcPct val="115000"/>
                        </a:lnSpc>
                        <a:spcBef>
                          <a:spcPts val="0"/>
                        </a:spcBef>
                        <a:spcAft>
                          <a:spcPts val="0"/>
                        </a:spcAft>
                      </a:pPr>
                      <a:r>
                        <a:rPr lang="en-US" sz="4400" dirty="0" smtClean="0">
                          <a:effectLst/>
                        </a:rPr>
                        <a:t>               Left </a:t>
                      </a:r>
                      <a:r>
                        <a:rPr lang="en-US" sz="4400" dirty="0">
                          <a:effectLst/>
                        </a:rPr>
                        <a:t>Side</a:t>
                      </a:r>
                      <a:endParaRPr lang="en-US" sz="4400" dirty="0">
                        <a:solidFill>
                          <a:schemeClr val="bg1"/>
                        </a:solidFill>
                        <a:effectLst/>
                        <a:latin typeface="Calibri"/>
                        <a:ea typeface="Calibri"/>
                        <a:cs typeface="Times New Roman"/>
                      </a:endParaRPr>
                    </a:p>
                  </a:txBody>
                  <a:tcPr marL="33246" marR="33246" marT="0" marB="0">
                    <a:solidFill>
                      <a:schemeClr val="bg2"/>
                    </a:solidFill>
                  </a:tcPr>
                </a:tc>
                <a:tc>
                  <a:txBody>
                    <a:bodyPr/>
                    <a:lstStyle/>
                    <a:p>
                      <a:pPr marL="0" marR="0" algn="ctr">
                        <a:lnSpc>
                          <a:spcPct val="115000"/>
                        </a:lnSpc>
                        <a:spcBef>
                          <a:spcPts val="0"/>
                        </a:spcBef>
                        <a:spcAft>
                          <a:spcPts val="0"/>
                        </a:spcAft>
                      </a:pPr>
                      <a:endParaRPr lang="en-US" sz="2800" dirty="0">
                        <a:solidFill>
                          <a:schemeClr val="bg1"/>
                        </a:solidFill>
                        <a:effectLst/>
                        <a:latin typeface="Calibri"/>
                        <a:ea typeface="Calibri"/>
                        <a:cs typeface="Times New Roman"/>
                      </a:endParaRPr>
                    </a:p>
                  </a:txBody>
                  <a:tcPr marL="33246" marR="33246" marT="0" marB="0">
                    <a:solidFill>
                      <a:schemeClr val="bg2"/>
                    </a:solidFill>
                  </a:tcPr>
                </a:tc>
              </a:tr>
              <a:tr h="5557853">
                <a:tc>
                  <a:txBody>
                    <a:bodyPr/>
                    <a:lstStyle/>
                    <a:p>
                      <a:pPr marL="0" marR="0" algn="r">
                        <a:lnSpc>
                          <a:spcPct val="115000"/>
                        </a:lnSpc>
                        <a:spcBef>
                          <a:spcPts val="0"/>
                        </a:spcBef>
                        <a:spcAft>
                          <a:spcPts val="0"/>
                        </a:spcAft>
                      </a:pPr>
                      <a:r>
                        <a:rPr lang="en-US" sz="2000" dirty="0">
                          <a:effectLst/>
                        </a:rPr>
                        <a:t>Date</a:t>
                      </a:r>
                    </a:p>
                    <a:p>
                      <a:pPr marL="0" marR="0" algn="ctr">
                        <a:lnSpc>
                          <a:spcPct val="115000"/>
                        </a:lnSpc>
                        <a:spcBef>
                          <a:spcPts val="0"/>
                        </a:spcBef>
                        <a:spcAft>
                          <a:spcPts val="0"/>
                        </a:spcAft>
                      </a:pPr>
                      <a:r>
                        <a:rPr lang="en-US" sz="2000" dirty="0">
                          <a:effectLst/>
                        </a:rPr>
                        <a:t>Title</a:t>
                      </a:r>
                    </a:p>
                    <a:p>
                      <a:pPr marL="0" marR="0" algn="ctr">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400" dirty="0">
                          <a:effectLst/>
                        </a:rPr>
                        <a:t> </a:t>
                      </a:r>
                      <a:r>
                        <a:rPr lang="en-US" sz="2000" u="sng" dirty="0" smtClean="0">
                          <a:effectLst/>
                        </a:rPr>
                        <a:t>The </a:t>
                      </a:r>
                      <a:r>
                        <a:rPr lang="en-US" sz="2000" u="sng" dirty="0">
                          <a:effectLst/>
                        </a:rPr>
                        <a:t>left side of the notebook</a:t>
                      </a:r>
                      <a:r>
                        <a:rPr lang="en-US" sz="2000" u="sng" dirty="0" smtClean="0">
                          <a:effectLst/>
                        </a:rPr>
                        <a:t>:</a:t>
                      </a:r>
                    </a:p>
                    <a:p>
                      <a:pPr marL="0" marR="0">
                        <a:lnSpc>
                          <a:spcPct val="115000"/>
                        </a:lnSpc>
                        <a:spcBef>
                          <a:spcPts val="0"/>
                        </a:spcBef>
                        <a:spcAft>
                          <a:spcPts val="0"/>
                        </a:spcAft>
                      </a:pPr>
                      <a:endParaRPr lang="en-US" sz="2000" u="sng" dirty="0" smtClean="0">
                        <a:effectLst/>
                      </a:endParaRPr>
                    </a:p>
                    <a:p>
                      <a:pPr marL="0" marR="0" indent="0" algn="l" defTabSz="914363" rtl="0" eaLnBrk="1" fontAlgn="auto" latinLnBrk="0" hangingPunct="1">
                        <a:lnSpc>
                          <a:spcPct val="115000"/>
                        </a:lnSpc>
                        <a:spcBef>
                          <a:spcPts val="0"/>
                        </a:spcBef>
                        <a:spcAft>
                          <a:spcPts val="0"/>
                        </a:spcAft>
                        <a:buClrTx/>
                        <a:buSzTx/>
                        <a:buFontTx/>
                        <a:buNone/>
                        <a:tabLst/>
                        <a:defRPr/>
                      </a:pPr>
                      <a:r>
                        <a:rPr lang="en-US" sz="2000" dirty="0" smtClean="0">
                          <a:effectLst/>
                        </a:rPr>
                        <a:t>• Clearly indicates which ideas are the teacher’s and which ideas belong to the student.</a:t>
                      </a:r>
                      <a:endParaRPr lang="en-US" sz="2000" dirty="0">
                        <a:effectLst/>
                      </a:endParaRPr>
                    </a:p>
                    <a:p>
                      <a:pPr marL="0" marR="0">
                        <a:lnSpc>
                          <a:spcPct val="115000"/>
                        </a:lnSpc>
                        <a:spcBef>
                          <a:spcPts val="0"/>
                        </a:spcBef>
                        <a:spcAft>
                          <a:spcPts val="0"/>
                        </a:spcAft>
                      </a:pPr>
                      <a:r>
                        <a:rPr lang="en-US" sz="2000" dirty="0">
                          <a:effectLst/>
                        </a:rPr>
                        <a:t>• Stresses that writing down lecture notes does not mean </a:t>
                      </a:r>
                      <a:r>
                        <a:rPr lang="en-US" sz="2000" dirty="0" smtClean="0">
                          <a:effectLst/>
                        </a:rPr>
                        <a:t>students </a:t>
                      </a:r>
                      <a:r>
                        <a:rPr lang="en-US" sz="2000" dirty="0">
                          <a:effectLst/>
                        </a:rPr>
                        <a:t>learned the information. </a:t>
                      </a:r>
                      <a:r>
                        <a:rPr lang="en-US" sz="2000" dirty="0" smtClean="0">
                          <a:effectLst/>
                        </a:rPr>
                        <a:t>Students </a:t>
                      </a:r>
                      <a:r>
                        <a:rPr lang="en-US" sz="2000" dirty="0">
                          <a:effectLst/>
                        </a:rPr>
                        <a:t>must </a:t>
                      </a:r>
                      <a:r>
                        <a:rPr lang="en-US" sz="2000" u="sng" dirty="0">
                          <a:effectLst/>
                        </a:rPr>
                        <a:t>actively</a:t>
                      </a:r>
                      <a:r>
                        <a:rPr lang="en-US" sz="2000" dirty="0">
                          <a:effectLst/>
                        </a:rPr>
                        <a:t> do something with the information before </a:t>
                      </a:r>
                      <a:r>
                        <a:rPr lang="en-US" sz="2000" dirty="0" smtClean="0">
                          <a:effectLst/>
                        </a:rPr>
                        <a:t>they internalize</a:t>
                      </a:r>
                      <a:r>
                        <a:rPr lang="en-US" sz="2000" baseline="0" dirty="0" smtClean="0">
                          <a:effectLst/>
                        </a:rPr>
                        <a:t> </a:t>
                      </a:r>
                      <a:r>
                        <a:rPr lang="en-US" sz="2000" dirty="0" smtClean="0">
                          <a:effectLst/>
                        </a:rPr>
                        <a:t>it</a:t>
                      </a:r>
                      <a:r>
                        <a:rPr lang="en-US" sz="2000" dirty="0">
                          <a:effectLst/>
                        </a:rPr>
                        <a:t>.</a:t>
                      </a:r>
                    </a:p>
                    <a:p>
                      <a:pPr marL="0" marR="0">
                        <a:lnSpc>
                          <a:spcPct val="115000"/>
                        </a:lnSpc>
                        <a:spcBef>
                          <a:spcPts val="0"/>
                        </a:spcBef>
                        <a:spcAft>
                          <a:spcPts val="0"/>
                        </a:spcAft>
                      </a:pPr>
                      <a:r>
                        <a:rPr lang="en-US" sz="2000" dirty="0" smtClean="0">
                          <a:effectLst/>
                        </a:rPr>
                        <a:t>• Provides permission to question, to </a:t>
                      </a:r>
                      <a:r>
                        <a:rPr lang="en-US" sz="2000" dirty="0">
                          <a:effectLst/>
                        </a:rPr>
                        <a:t>be </a:t>
                      </a:r>
                      <a:r>
                        <a:rPr lang="en-US" sz="2000" dirty="0" smtClean="0">
                          <a:effectLst/>
                        </a:rPr>
                        <a:t>playful,</a:t>
                      </a:r>
                      <a:r>
                        <a:rPr lang="en-US" sz="2000" baseline="0" dirty="0" smtClean="0">
                          <a:effectLst/>
                        </a:rPr>
                        <a:t> and to </a:t>
                      </a:r>
                      <a:r>
                        <a:rPr lang="en-US" sz="2000" dirty="0" smtClean="0">
                          <a:effectLst/>
                        </a:rPr>
                        <a:t>experiment because students know </a:t>
                      </a:r>
                      <a:r>
                        <a:rPr lang="en-US" sz="2000" dirty="0">
                          <a:effectLst/>
                        </a:rPr>
                        <a:t>the left side is </a:t>
                      </a:r>
                      <a:r>
                        <a:rPr lang="en-US" sz="2000" dirty="0" smtClean="0">
                          <a:effectLst/>
                        </a:rPr>
                        <a:t>their page </a:t>
                      </a:r>
                      <a:r>
                        <a:rPr lang="en-US" sz="2000" dirty="0">
                          <a:effectLst/>
                        </a:rPr>
                        <a:t>and will not be interfering with class notes.</a:t>
                      </a:r>
                    </a:p>
                    <a:p>
                      <a:pPr marL="0" marR="0">
                        <a:lnSpc>
                          <a:spcPct val="115000"/>
                        </a:lnSpc>
                        <a:spcBef>
                          <a:spcPts val="0"/>
                        </a:spcBef>
                        <a:spcAft>
                          <a:spcPts val="0"/>
                        </a:spcAft>
                      </a:pPr>
                      <a:r>
                        <a:rPr lang="en-US" sz="2000" dirty="0">
                          <a:effectLst/>
                        </a:rPr>
                        <a:t>• Allows </a:t>
                      </a:r>
                      <a:r>
                        <a:rPr lang="en-US" sz="2000" dirty="0" smtClean="0">
                          <a:effectLst/>
                        </a:rPr>
                        <a:t>students to </a:t>
                      </a:r>
                      <a:r>
                        <a:rPr lang="en-US" sz="2000" dirty="0">
                          <a:effectLst/>
                        </a:rPr>
                        <a:t>use various learning styles to process information.</a:t>
                      </a:r>
                      <a:endParaRPr lang="en-US" sz="2000" dirty="0">
                        <a:solidFill>
                          <a:schemeClr val="bg1"/>
                        </a:solidFill>
                        <a:effectLst/>
                        <a:latin typeface="Calibri"/>
                        <a:ea typeface="Calibri"/>
                        <a:cs typeface="Times New Roman"/>
                      </a:endParaRPr>
                    </a:p>
                  </a:txBody>
                  <a:tcPr marL="33246" marR="33246" marT="0" marB="0">
                    <a:solidFill>
                      <a:schemeClr val="tx2"/>
                    </a:solidFill>
                  </a:tcPr>
                </a:tc>
                <a:tc>
                  <a:txBody>
                    <a:bodyPr/>
                    <a:lstStyle/>
                    <a:p>
                      <a:pPr marL="0" marR="0" algn="r">
                        <a:lnSpc>
                          <a:spcPct val="115000"/>
                        </a:lnSpc>
                        <a:spcBef>
                          <a:spcPts val="0"/>
                        </a:spcBef>
                        <a:spcAft>
                          <a:spcPts val="0"/>
                        </a:spcAft>
                      </a:pPr>
                      <a:endParaRPr lang="en-US" sz="1200" dirty="0">
                        <a:solidFill>
                          <a:schemeClr val="bg1"/>
                        </a:solidFill>
                        <a:effectLst/>
                        <a:latin typeface="Calibri"/>
                        <a:ea typeface="Calibri"/>
                        <a:cs typeface="Times New Roman"/>
                      </a:endParaRPr>
                    </a:p>
                  </a:txBody>
                  <a:tcPr marL="33246" marR="33246" marT="0" marB="0">
                    <a:solidFill>
                      <a:schemeClr val="tx2"/>
                    </a:solidFill>
                  </a:tcPr>
                </a:tc>
              </a:tr>
            </a:tbl>
          </a:graphicData>
        </a:graphic>
      </p:graphicFrame>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62800" y="1447799"/>
            <a:ext cx="16891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8822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57400"/>
            <a:ext cx="8686800" cy="4572000"/>
          </a:xfrm>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38698483"/>
              </p:ext>
            </p:extLst>
          </p:nvPr>
        </p:nvGraphicFramePr>
        <p:xfrm>
          <a:off x="228600" y="304800"/>
          <a:ext cx="8657936" cy="6484620"/>
        </p:xfrm>
        <a:graphic>
          <a:graphicData uri="http://schemas.openxmlformats.org/drawingml/2006/table">
            <a:tbl>
              <a:tblPr firstRow="1" firstCol="1" bandRow="1">
                <a:tableStyleId>{793D81CF-94F2-401A-BA57-92F5A7B2D0C5}</a:tableStyleId>
              </a:tblPr>
              <a:tblGrid>
                <a:gridCol w="6911159"/>
                <a:gridCol w="1746777"/>
              </a:tblGrid>
              <a:tr h="538147">
                <a:tc>
                  <a:txBody>
                    <a:bodyPr/>
                    <a:lstStyle/>
                    <a:p>
                      <a:pPr marL="0" marR="0" algn="ctr">
                        <a:lnSpc>
                          <a:spcPct val="115000"/>
                        </a:lnSpc>
                        <a:spcBef>
                          <a:spcPts val="0"/>
                        </a:spcBef>
                        <a:spcAft>
                          <a:spcPts val="0"/>
                        </a:spcAft>
                      </a:pPr>
                      <a:r>
                        <a:rPr lang="en-US" sz="4400" dirty="0" smtClean="0">
                          <a:effectLst/>
                        </a:rPr>
                        <a:t>              Left </a:t>
                      </a:r>
                      <a:r>
                        <a:rPr lang="en-US" sz="4400" dirty="0">
                          <a:effectLst/>
                        </a:rPr>
                        <a:t>Side</a:t>
                      </a:r>
                      <a:endParaRPr lang="en-US" sz="4400" dirty="0">
                        <a:solidFill>
                          <a:schemeClr val="bg1"/>
                        </a:solidFill>
                        <a:effectLst/>
                        <a:latin typeface="Calibri"/>
                        <a:ea typeface="Calibri"/>
                        <a:cs typeface="Times New Roman"/>
                      </a:endParaRPr>
                    </a:p>
                  </a:txBody>
                  <a:tcPr marL="33246" marR="33246" marT="0" marB="0">
                    <a:solidFill>
                      <a:schemeClr val="bg2"/>
                    </a:solidFill>
                  </a:tcPr>
                </a:tc>
                <a:tc>
                  <a:txBody>
                    <a:bodyPr/>
                    <a:lstStyle/>
                    <a:p>
                      <a:pPr marL="0" marR="0" algn="ctr">
                        <a:lnSpc>
                          <a:spcPct val="115000"/>
                        </a:lnSpc>
                        <a:spcBef>
                          <a:spcPts val="0"/>
                        </a:spcBef>
                        <a:spcAft>
                          <a:spcPts val="0"/>
                        </a:spcAft>
                      </a:pPr>
                      <a:endParaRPr lang="en-US" sz="2800" dirty="0">
                        <a:solidFill>
                          <a:schemeClr val="bg1"/>
                        </a:solidFill>
                        <a:effectLst/>
                        <a:latin typeface="Calibri"/>
                        <a:ea typeface="Calibri"/>
                        <a:cs typeface="Times New Roman"/>
                      </a:endParaRPr>
                    </a:p>
                  </a:txBody>
                  <a:tcPr marL="33246" marR="33246" marT="0" marB="0">
                    <a:solidFill>
                      <a:schemeClr val="bg2"/>
                    </a:solidFill>
                  </a:tcPr>
                </a:tc>
              </a:tr>
              <a:tr h="5557853">
                <a:tc>
                  <a:txBody>
                    <a:bodyPr/>
                    <a:lstStyle/>
                    <a:p>
                      <a:pPr marL="0" marR="0" algn="r">
                        <a:lnSpc>
                          <a:spcPct val="115000"/>
                        </a:lnSpc>
                        <a:spcBef>
                          <a:spcPts val="0"/>
                        </a:spcBef>
                        <a:spcAft>
                          <a:spcPts val="0"/>
                        </a:spcAft>
                      </a:pPr>
                      <a:r>
                        <a:rPr lang="en-US" sz="2000" dirty="0">
                          <a:effectLst/>
                        </a:rPr>
                        <a:t>Date</a:t>
                      </a:r>
                    </a:p>
                    <a:p>
                      <a:pPr marL="0" marR="0" algn="ctr">
                        <a:lnSpc>
                          <a:spcPct val="115000"/>
                        </a:lnSpc>
                        <a:spcBef>
                          <a:spcPts val="0"/>
                        </a:spcBef>
                        <a:spcAft>
                          <a:spcPts val="0"/>
                        </a:spcAft>
                      </a:pPr>
                      <a:r>
                        <a:rPr lang="en-US" sz="2000" dirty="0">
                          <a:effectLst/>
                        </a:rPr>
                        <a:t>Title</a:t>
                      </a:r>
                    </a:p>
                    <a:p>
                      <a:pPr marL="0" marR="0" algn="ctr">
                        <a:lnSpc>
                          <a:spcPct val="115000"/>
                        </a:lnSpc>
                        <a:spcBef>
                          <a:spcPts val="0"/>
                        </a:spcBef>
                        <a:spcAft>
                          <a:spcPts val="0"/>
                        </a:spcAft>
                      </a:pPr>
                      <a:r>
                        <a:rPr lang="en-US" sz="1200" b="0" dirty="0">
                          <a:effectLst/>
                        </a:rPr>
                        <a:t> </a:t>
                      </a:r>
                    </a:p>
                    <a:p>
                      <a:pPr marL="0" marR="0">
                        <a:lnSpc>
                          <a:spcPct val="115000"/>
                        </a:lnSpc>
                        <a:spcBef>
                          <a:spcPts val="0"/>
                        </a:spcBef>
                        <a:spcAft>
                          <a:spcPts val="0"/>
                        </a:spcAft>
                      </a:pPr>
                      <a:r>
                        <a:rPr lang="en-US" sz="2000" b="1" u="sng" dirty="0" smtClean="0">
                          <a:effectLst/>
                        </a:rPr>
                        <a:t>THE “OUTPUT”SIDE</a:t>
                      </a:r>
                    </a:p>
                    <a:p>
                      <a:pPr marL="0" marR="0">
                        <a:lnSpc>
                          <a:spcPct val="115000"/>
                        </a:lnSpc>
                        <a:spcBef>
                          <a:spcPts val="0"/>
                        </a:spcBef>
                        <a:spcAft>
                          <a:spcPts val="0"/>
                        </a:spcAft>
                      </a:pPr>
                      <a:endParaRPr lang="en-US" sz="2000" b="1" u="sng" dirty="0" smtClean="0">
                        <a:effectLst/>
                      </a:endParaRPr>
                    </a:p>
                    <a:p>
                      <a:pPr marL="0" marR="0">
                        <a:lnSpc>
                          <a:spcPct val="115000"/>
                        </a:lnSpc>
                        <a:spcBef>
                          <a:spcPts val="0"/>
                        </a:spcBef>
                        <a:spcAft>
                          <a:spcPts val="0"/>
                        </a:spcAft>
                      </a:pPr>
                      <a:r>
                        <a:rPr lang="en-US" sz="2000" b="1" dirty="0" smtClean="0">
                          <a:effectLst/>
                        </a:rPr>
                        <a:t>-primarily </a:t>
                      </a:r>
                      <a:r>
                        <a:rPr lang="en-US" sz="2000" b="1" dirty="0">
                          <a:effectLst/>
                        </a:rPr>
                        <a:t>used for processing new </a:t>
                      </a:r>
                      <a:r>
                        <a:rPr lang="en-US" sz="2000" b="1" dirty="0" smtClean="0">
                          <a:effectLst/>
                        </a:rPr>
                        <a:t>ideas </a:t>
                      </a:r>
                    </a:p>
                    <a:p>
                      <a:pPr marL="0" marR="0">
                        <a:lnSpc>
                          <a:spcPct val="115000"/>
                        </a:lnSpc>
                        <a:spcBef>
                          <a:spcPts val="0"/>
                        </a:spcBef>
                        <a:spcAft>
                          <a:spcPts val="0"/>
                        </a:spcAft>
                      </a:pPr>
                      <a:r>
                        <a:rPr lang="en-US" sz="2000" b="1" dirty="0" smtClean="0">
                          <a:effectLst/>
                        </a:rPr>
                        <a:t>-illustrations</a:t>
                      </a:r>
                      <a:r>
                        <a:rPr lang="en-US" sz="2000" b="1" dirty="0">
                          <a:effectLst/>
                        </a:rPr>
                        <a:t>, diagrams, flow charts, poetry, colors, matrices, cartoons, </a:t>
                      </a:r>
                      <a:r>
                        <a:rPr lang="en-US" sz="2000" b="1" dirty="0" smtClean="0">
                          <a:effectLst/>
                        </a:rPr>
                        <a:t>etc…</a:t>
                      </a:r>
                    </a:p>
                    <a:p>
                      <a:pPr marL="0" marR="0">
                        <a:lnSpc>
                          <a:spcPct val="115000"/>
                        </a:lnSpc>
                        <a:spcBef>
                          <a:spcPts val="0"/>
                        </a:spcBef>
                        <a:spcAft>
                          <a:spcPts val="0"/>
                        </a:spcAft>
                      </a:pPr>
                      <a:r>
                        <a:rPr lang="en-US" sz="2000" b="1" dirty="0" smtClean="0">
                          <a:effectLst/>
                        </a:rPr>
                        <a:t>-explore opinions </a:t>
                      </a:r>
                      <a:r>
                        <a:rPr lang="en-US" sz="2000" b="1" dirty="0">
                          <a:effectLst/>
                        </a:rPr>
                        <a:t>and clarify </a:t>
                      </a:r>
                      <a:r>
                        <a:rPr lang="en-US" sz="2000" b="1" dirty="0" smtClean="0">
                          <a:effectLst/>
                        </a:rPr>
                        <a:t>values </a:t>
                      </a:r>
                      <a:r>
                        <a:rPr lang="en-US" sz="2000" b="1" dirty="0">
                          <a:effectLst/>
                        </a:rPr>
                        <a:t>on controversial </a:t>
                      </a:r>
                      <a:r>
                        <a:rPr lang="en-US" sz="2000" b="1" dirty="0" smtClean="0">
                          <a:effectLst/>
                        </a:rPr>
                        <a:t>issues</a:t>
                      </a:r>
                    </a:p>
                    <a:p>
                      <a:pPr marL="0" marR="0">
                        <a:lnSpc>
                          <a:spcPct val="115000"/>
                        </a:lnSpc>
                        <a:spcBef>
                          <a:spcPts val="0"/>
                        </a:spcBef>
                        <a:spcAft>
                          <a:spcPts val="0"/>
                        </a:spcAft>
                      </a:pPr>
                      <a:r>
                        <a:rPr lang="en-US" sz="2000" b="1" dirty="0" smtClean="0">
                          <a:effectLst/>
                        </a:rPr>
                        <a:t>-wonder </a:t>
                      </a:r>
                      <a:r>
                        <a:rPr lang="en-US" sz="2000" b="1" dirty="0">
                          <a:effectLst/>
                        </a:rPr>
                        <a:t>about “what if” </a:t>
                      </a:r>
                      <a:r>
                        <a:rPr lang="en-US" sz="2000" b="1" dirty="0" smtClean="0">
                          <a:effectLst/>
                        </a:rPr>
                        <a:t>hypothetical </a:t>
                      </a:r>
                      <a:r>
                        <a:rPr lang="en-US" sz="2000" b="1" dirty="0">
                          <a:effectLst/>
                        </a:rPr>
                        <a:t>situations, and ask questions about new </a:t>
                      </a:r>
                      <a:r>
                        <a:rPr lang="en-US" sz="2000" b="1" dirty="0" smtClean="0">
                          <a:effectLst/>
                        </a:rPr>
                        <a:t>ideas</a:t>
                      </a:r>
                    </a:p>
                    <a:p>
                      <a:pPr marL="0" marR="0">
                        <a:lnSpc>
                          <a:spcPct val="115000"/>
                        </a:lnSpc>
                        <a:spcBef>
                          <a:spcPts val="0"/>
                        </a:spcBef>
                        <a:spcAft>
                          <a:spcPts val="0"/>
                        </a:spcAft>
                      </a:pPr>
                      <a:r>
                        <a:rPr lang="en-US" sz="2000" b="1" dirty="0" smtClean="0">
                          <a:effectLst/>
                        </a:rPr>
                        <a:t>-record feelings </a:t>
                      </a:r>
                      <a:r>
                        <a:rPr lang="en-US" sz="2000" b="1" dirty="0">
                          <a:effectLst/>
                        </a:rPr>
                        <a:t>and reactions to activities that tap into intrapersonal </a:t>
                      </a:r>
                      <a:r>
                        <a:rPr lang="en-US" sz="2000" b="1" dirty="0" smtClean="0">
                          <a:effectLst/>
                        </a:rPr>
                        <a:t>learning</a:t>
                      </a:r>
                    </a:p>
                    <a:p>
                      <a:pPr marL="0" marR="0">
                        <a:lnSpc>
                          <a:spcPct val="115000"/>
                        </a:lnSpc>
                        <a:spcBef>
                          <a:spcPts val="0"/>
                        </a:spcBef>
                        <a:spcAft>
                          <a:spcPts val="0"/>
                        </a:spcAft>
                      </a:pPr>
                      <a:r>
                        <a:rPr lang="en-US" sz="2000" b="1" dirty="0" smtClean="0">
                          <a:effectLst/>
                        </a:rPr>
                        <a:t>-review </a:t>
                      </a:r>
                      <a:r>
                        <a:rPr lang="en-US" sz="2000" b="1" dirty="0">
                          <a:effectLst/>
                        </a:rPr>
                        <a:t>what </a:t>
                      </a:r>
                      <a:r>
                        <a:rPr lang="en-US" sz="2000" b="1" dirty="0" smtClean="0">
                          <a:effectLst/>
                        </a:rPr>
                        <a:t>students learned </a:t>
                      </a:r>
                      <a:r>
                        <a:rPr lang="en-US" sz="2000" b="1" dirty="0">
                          <a:effectLst/>
                        </a:rPr>
                        <a:t>and preview what </a:t>
                      </a:r>
                      <a:r>
                        <a:rPr lang="en-US" sz="2000" b="1" dirty="0" smtClean="0">
                          <a:effectLst/>
                        </a:rPr>
                        <a:t>they will </a:t>
                      </a:r>
                      <a:r>
                        <a:rPr lang="en-US" sz="2000" b="1" dirty="0">
                          <a:effectLst/>
                        </a:rPr>
                        <a:t>learn in the </a:t>
                      </a:r>
                      <a:r>
                        <a:rPr lang="en-US" sz="2000" b="1" dirty="0" smtClean="0">
                          <a:effectLst/>
                        </a:rPr>
                        <a:t>future</a:t>
                      </a:r>
                    </a:p>
                    <a:p>
                      <a:pPr marL="0" marR="0">
                        <a:lnSpc>
                          <a:spcPct val="115000"/>
                        </a:lnSpc>
                        <a:spcBef>
                          <a:spcPts val="0"/>
                        </a:spcBef>
                        <a:spcAft>
                          <a:spcPts val="0"/>
                        </a:spcAft>
                      </a:pPr>
                      <a:r>
                        <a:rPr lang="en-US" sz="2000" b="1" dirty="0" smtClean="0">
                          <a:effectLst/>
                        </a:rPr>
                        <a:t>-see </a:t>
                      </a:r>
                      <a:r>
                        <a:rPr lang="en-US" sz="2000" b="1" dirty="0">
                          <a:effectLst/>
                        </a:rPr>
                        <a:t>how individual lessons fit into the larger context of a </a:t>
                      </a:r>
                      <a:r>
                        <a:rPr lang="en-US" sz="2000" b="1" dirty="0" smtClean="0">
                          <a:effectLst/>
                        </a:rPr>
                        <a:t>unit</a:t>
                      </a:r>
                      <a:endParaRPr lang="en-US" sz="2000" b="1" dirty="0">
                        <a:effectLst/>
                      </a:endParaRPr>
                    </a:p>
                    <a:p>
                      <a:pPr marL="0" marR="0">
                        <a:lnSpc>
                          <a:spcPct val="115000"/>
                        </a:lnSpc>
                        <a:spcBef>
                          <a:spcPts val="0"/>
                        </a:spcBef>
                        <a:spcAft>
                          <a:spcPts val="0"/>
                        </a:spcAft>
                      </a:pPr>
                      <a:r>
                        <a:rPr lang="en-US" sz="1400" b="0" dirty="0">
                          <a:effectLst/>
                        </a:rPr>
                        <a:t> </a:t>
                      </a:r>
                    </a:p>
                  </a:txBody>
                  <a:tcPr marL="33246" marR="33246" marT="0" marB="0">
                    <a:solidFill>
                      <a:schemeClr val="tx2"/>
                    </a:solidFill>
                  </a:tcPr>
                </a:tc>
                <a:tc>
                  <a:txBody>
                    <a:bodyPr/>
                    <a:lstStyle/>
                    <a:p>
                      <a:pPr marL="0" marR="0" algn="r">
                        <a:lnSpc>
                          <a:spcPct val="115000"/>
                        </a:lnSpc>
                        <a:spcBef>
                          <a:spcPts val="0"/>
                        </a:spcBef>
                        <a:spcAft>
                          <a:spcPts val="0"/>
                        </a:spcAft>
                      </a:pPr>
                      <a:endParaRPr lang="en-US" sz="1200" dirty="0">
                        <a:solidFill>
                          <a:schemeClr val="bg1"/>
                        </a:solidFill>
                        <a:effectLst/>
                        <a:latin typeface="Calibri"/>
                        <a:ea typeface="Calibri"/>
                        <a:cs typeface="Times New Roman"/>
                      </a:endParaRPr>
                    </a:p>
                  </a:txBody>
                  <a:tcPr marL="33246" marR="33246" marT="0" marB="0">
                    <a:solidFill>
                      <a:schemeClr val="tx2"/>
                    </a:solidFill>
                  </a:tcPr>
                </a:tc>
              </a:tr>
            </a:tbl>
          </a:graphicData>
        </a:graphic>
      </p:graphicFrame>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11707" y="1524000"/>
            <a:ext cx="16891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8862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043208" cy="1523494"/>
          </a:xfrm>
        </p:spPr>
        <p:txBody>
          <a:bodyPr/>
          <a:lstStyle/>
          <a:p>
            <a:r>
              <a:rPr lang="en-US" dirty="0" smtClean="0"/>
              <a:t>Organization</a:t>
            </a:r>
            <a:endParaRPr lang="en-US" dirty="0"/>
          </a:p>
        </p:txBody>
      </p:sp>
      <p:sp>
        <p:nvSpPr>
          <p:cNvPr id="3" name="Subtitle 2"/>
          <p:cNvSpPr>
            <a:spLocks noGrp="1"/>
          </p:cNvSpPr>
          <p:nvPr>
            <p:ph type="subTitle" idx="1"/>
          </p:nvPr>
        </p:nvSpPr>
        <p:spPr>
          <a:xfrm>
            <a:off x="381000" y="1981200"/>
            <a:ext cx="3200400" cy="4495800"/>
          </a:xfrm>
        </p:spPr>
        <p:txBody>
          <a:bodyPr/>
          <a:lstStyle/>
          <a:p>
            <a:r>
              <a:rPr lang="en-US" sz="4000" dirty="0" smtClean="0"/>
              <a:t>Keeping a table of contents in the front of the classroom is very helpful!</a:t>
            </a:r>
            <a:endParaRPr lang="en-US" sz="4000" dirty="0"/>
          </a:p>
        </p:txBody>
      </p:sp>
      <p:pic>
        <p:nvPicPr>
          <p:cNvPr id="10243" name="Picture 3" descr="C:\Users\kristib\AppData\Local\Temp\phot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70538"/>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50513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6"/>
            <a:ext cx="9144000" cy="1523494"/>
          </a:xfrm>
        </p:spPr>
        <p:txBody>
          <a:bodyPr/>
          <a:lstStyle/>
          <a:p>
            <a:pPr algn="ctr"/>
            <a:r>
              <a:rPr lang="en-US" sz="4400" dirty="0" smtClean="0"/>
              <a:t>Use a Google Doc so students &amp; parents can access at home </a:t>
            </a:r>
            <a:endParaRPr lang="en-US" sz="4400"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1828800" y="1495257"/>
            <a:ext cx="5867400" cy="5210343"/>
          </a:xfrm>
          <a:prstGeom prst="rect">
            <a:avLst/>
          </a:prstGeom>
        </p:spPr>
      </p:pic>
    </p:spTree>
    <p:extLst>
      <p:ext uri="{BB962C8B-B14F-4D97-AF65-F5344CB8AC3E}">
        <p14:creationId xmlns:p14="http://schemas.microsoft.com/office/powerpoint/2010/main" val="30172674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043208" cy="1523494"/>
          </a:xfrm>
        </p:spPr>
        <p:txBody>
          <a:bodyPr/>
          <a:lstStyle/>
          <a:p>
            <a:r>
              <a:rPr lang="en-US" dirty="0" smtClean="0"/>
              <a:t>Organization</a:t>
            </a:r>
            <a:endParaRPr lang="en-US" dirty="0"/>
          </a:p>
        </p:txBody>
      </p:sp>
      <p:sp>
        <p:nvSpPr>
          <p:cNvPr id="3" name="Subtitle 2"/>
          <p:cNvSpPr>
            <a:spLocks noGrp="1"/>
          </p:cNvSpPr>
          <p:nvPr>
            <p:ph type="subTitle" idx="1"/>
          </p:nvPr>
        </p:nvSpPr>
        <p:spPr>
          <a:xfrm>
            <a:off x="381000" y="1981200"/>
            <a:ext cx="3200400" cy="4495800"/>
          </a:xfrm>
        </p:spPr>
        <p:txBody>
          <a:bodyPr/>
          <a:lstStyle/>
          <a:p>
            <a:r>
              <a:rPr lang="en-US" sz="4000" dirty="0" smtClean="0">
                <a:effectLst>
                  <a:outerShdw blurRad="38100" dist="38100" dir="2700000" algn="tl">
                    <a:srgbClr val="000000">
                      <a:alpha val="43137"/>
                    </a:srgbClr>
                  </a:outerShdw>
                </a:effectLst>
              </a:rPr>
              <a:t>Student rubrics</a:t>
            </a:r>
          </a:p>
          <a:p>
            <a:endParaRPr lang="en-US" sz="4000" dirty="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Have students self-grade before submitting</a:t>
            </a:r>
            <a:endParaRPr lang="en-US" sz="4000"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28" t="21191" r="51040" b="11666"/>
          <a:stretch/>
        </p:blipFill>
        <p:spPr bwMode="auto">
          <a:xfrm>
            <a:off x="3962400" y="383458"/>
            <a:ext cx="5062393" cy="609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1972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Organization</a:t>
            </a:r>
            <a:endParaRPr lang="en-US" dirty="0"/>
          </a:p>
        </p:txBody>
      </p:sp>
      <p:sp>
        <p:nvSpPr>
          <p:cNvPr id="6" name="Text Placeholder 5"/>
          <p:cNvSpPr>
            <a:spLocks noGrp="1"/>
          </p:cNvSpPr>
          <p:nvPr>
            <p:ph type="body" sz="quarter" idx="10"/>
          </p:nvPr>
        </p:nvSpPr>
        <p:spPr>
          <a:xfrm>
            <a:off x="228600" y="1295400"/>
            <a:ext cx="8382000" cy="443198"/>
          </a:xfrm>
        </p:spPr>
        <p:txBody>
          <a:bodyPr/>
          <a:lstStyle/>
          <a:p>
            <a:pPr marL="0" indent="0">
              <a:buNone/>
            </a:pPr>
            <a:r>
              <a:rPr lang="en-US" dirty="0" smtClean="0"/>
              <a:t>Student Rubric</a:t>
            </a:r>
            <a:endParaRPr lang="en-US" dirty="0"/>
          </a:p>
        </p:txBody>
      </p:sp>
      <p:pic>
        <p:nvPicPr>
          <p:cNvPr id="7" name="Picture 6"/>
          <p:cNvPicPr>
            <a:picLocks noChangeAspect="1"/>
          </p:cNvPicPr>
          <p:nvPr/>
        </p:nvPicPr>
        <p:blipFill rotWithShape="1">
          <a:blip r:embed="rId2"/>
          <a:srcRect r="2145"/>
          <a:stretch/>
        </p:blipFill>
        <p:spPr>
          <a:xfrm>
            <a:off x="2969070" y="1143000"/>
            <a:ext cx="6094181" cy="5410200"/>
          </a:xfrm>
          <a:prstGeom prst="rect">
            <a:avLst/>
          </a:prstGeom>
        </p:spPr>
      </p:pic>
    </p:spTree>
    <p:extLst>
      <p:ext uri="{BB962C8B-B14F-4D97-AF65-F5344CB8AC3E}">
        <p14:creationId xmlns:p14="http://schemas.microsoft.com/office/powerpoint/2010/main" val="1564133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setting up your classroom </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14118"/>
            <a:ext cx="7620000" cy="5691482"/>
          </a:xfrm>
          <a:prstGeom prst="rect">
            <a:avLst/>
          </a:prstGeom>
        </p:spPr>
      </p:pic>
      <p:sp>
        <p:nvSpPr>
          <p:cNvPr id="5" name="Down Arrow 4"/>
          <p:cNvSpPr/>
          <p:nvPr/>
        </p:nvSpPr>
        <p:spPr bwMode="auto">
          <a:xfrm rot="5400000">
            <a:off x="3632670" y="1575270"/>
            <a:ext cx="1066800" cy="248825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3429000" y="2634733"/>
            <a:ext cx="2667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Table of Contents</a:t>
            </a:r>
            <a:endParaRPr lang="en-US" dirty="0">
              <a:effectLst>
                <a:outerShdw blurRad="38100" dist="38100" dir="2700000" algn="tl">
                  <a:srgbClr val="000000">
                    <a:alpha val="43137"/>
                  </a:srgbClr>
                </a:outerShdw>
              </a:effectLst>
            </a:endParaRPr>
          </a:p>
        </p:txBody>
      </p:sp>
      <p:sp>
        <p:nvSpPr>
          <p:cNvPr id="7" name="Down Arrow 6"/>
          <p:cNvSpPr/>
          <p:nvPr/>
        </p:nvSpPr>
        <p:spPr bwMode="auto">
          <a:xfrm rot="5400000">
            <a:off x="5358930" y="4678595"/>
            <a:ext cx="1066800" cy="279305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4876800" y="5890458"/>
            <a:ext cx="2667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New Handout for today</a:t>
            </a:r>
            <a:endParaRPr lang="en-US" dirty="0">
              <a:effectLst>
                <a:outerShdw blurRad="38100" dist="38100" dir="2700000" algn="tl">
                  <a:srgbClr val="000000">
                    <a:alpha val="43137"/>
                  </a:srgbClr>
                </a:outerShdw>
              </a:effectLst>
            </a:endParaRPr>
          </a:p>
        </p:txBody>
      </p:sp>
      <p:sp>
        <p:nvSpPr>
          <p:cNvPr id="9" name="Down Arrow 8"/>
          <p:cNvSpPr/>
          <p:nvPr/>
        </p:nvSpPr>
        <p:spPr bwMode="auto">
          <a:xfrm rot="16200000">
            <a:off x="164866" y="2363493"/>
            <a:ext cx="1066800" cy="139652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2" y="2877091"/>
            <a:ext cx="2171698"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Extra Copies</a:t>
            </a:r>
            <a:endParaRPr lang="en-US" dirty="0">
              <a:effectLst>
                <a:outerShdw blurRad="38100" dist="38100" dir="2700000" algn="tl">
                  <a:srgbClr val="000000">
                    <a:alpha val="43137"/>
                  </a:srgbClr>
                </a:outerShdw>
              </a:effectLst>
            </a:endParaRPr>
          </a:p>
        </p:txBody>
      </p:sp>
      <p:sp>
        <p:nvSpPr>
          <p:cNvPr id="11" name="Down Arrow 10"/>
          <p:cNvSpPr/>
          <p:nvPr/>
        </p:nvSpPr>
        <p:spPr bwMode="auto">
          <a:xfrm rot="5400000">
            <a:off x="3614473" y="236816"/>
            <a:ext cx="1066800" cy="2524654"/>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3429000" y="1314476"/>
            <a:ext cx="2667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List of Interactions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76814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00200" y="762000"/>
            <a:ext cx="7043208" cy="15234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r"/>
            <a:r>
              <a:rPr lang="en-US" dirty="0" smtClean="0"/>
              <a:t>Kristi Neuroth</a:t>
            </a:r>
          </a:p>
          <a:p>
            <a:pPr algn="r"/>
            <a:r>
              <a:rPr lang="en-US" sz="4000" i="1" dirty="0"/>
              <a:t>k</a:t>
            </a:r>
            <a:r>
              <a:rPr lang="en-US" sz="4000" i="1" dirty="0" smtClean="0"/>
              <a:t>risti.neuroth@wcs.edu</a:t>
            </a:r>
            <a:r>
              <a:rPr lang="en-US" dirty="0" smtClean="0"/>
              <a:t/>
            </a:r>
            <a:br>
              <a:rPr lang="en-US" dirty="0" smtClean="0"/>
            </a:br>
            <a:r>
              <a:rPr lang="en-US" sz="3200" dirty="0" smtClean="0"/>
              <a:t>AP Human Geography/World Geography </a:t>
            </a:r>
            <a:br>
              <a:rPr lang="en-US" sz="3200" dirty="0" smtClean="0"/>
            </a:br>
            <a:r>
              <a:rPr lang="en-US" sz="3200" dirty="0" err="1" smtClean="0"/>
              <a:t>Ravenwood</a:t>
            </a:r>
            <a:r>
              <a:rPr lang="en-US" sz="3200" dirty="0" smtClean="0"/>
              <a:t> High School </a:t>
            </a:r>
            <a:endParaRPr lang="en-US" sz="3200" dirty="0"/>
          </a:p>
        </p:txBody>
      </p:sp>
      <p:sp>
        <p:nvSpPr>
          <p:cNvPr id="4" name="Title 1"/>
          <p:cNvSpPr txBox="1">
            <a:spLocks/>
          </p:cNvSpPr>
          <p:nvPr/>
        </p:nvSpPr>
        <p:spPr>
          <a:xfrm>
            <a:off x="381000" y="3276600"/>
            <a:ext cx="7043208" cy="15234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Ashley Flood</a:t>
            </a:r>
          </a:p>
          <a:p>
            <a:r>
              <a:rPr lang="en-US" sz="4000" i="1" dirty="0"/>
              <a:t>a</a:t>
            </a:r>
            <a:r>
              <a:rPr lang="en-US" sz="4000" i="1" dirty="0" smtClean="0"/>
              <a:t>shley.flood@wcs.edu</a:t>
            </a:r>
            <a:r>
              <a:rPr lang="en-US" dirty="0" smtClean="0"/>
              <a:t/>
            </a:r>
            <a:br>
              <a:rPr lang="en-US" dirty="0" smtClean="0"/>
            </a:br>
            <a:r>
              <a:rPr lang="en-US" sz="3200" dirty="0" smtClean="0"/>
              <a:t>AP Human Geography/World History</a:t>
            </a:r>
            <a:br>
              <a:rPr lang="en-US" sz="3200" dirty="0" smtClean="0"/>
            </a:br>
            <a:r>
              <a:rPr lang="en-US" sz="3200" dirty="0" smtClean="0"/>
              <a:t>Franklin High School </a:t>
            </a:r>
            <a:endParaRPr lang="en-US" sz="3200" dirty="0"/>
          </a:p>
        </p:txBody>
      </p:sp>
    </p:spTree>
    <p:extLst>
      <p:ext uri="{BB962C8B-B14F-4D97-AF65-F5344CB8AC3E}">
        <p14:creationId xmlns:p14="http://schemas.microsoft.com/office/powerpoint/2010/main" val="331625435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043208" cy="1523494"/>
          </a:xfrm>
        </p:spPr>
        <p:txBody>
          <a:bodyPr/>
          <a:lstStyle/>
          <a:p>
            <a:r>
              <a:rPr lang="en-US" dirty="0" smtClean="0"/>
              <a:t>Grading – 2 ways</a:t>
            </a:r>
            <a:endParaRPr lang="en-US" dirty="0"/>
          </a:p>
        </p:txBody>
      </p:sp>
      <p:sp>
        <p:nvSpPr>
          <p:cNvPr id="3" name="Subtitle 2"/>
          <p:cNvSpPr>
            <a:spLocks noGrp="1"/>
          </p:cNvSpPr>
          <p:nvPr>
            <p:ph type="subTitle" idx="1"/>
          </p:nvPr>
        </p:nvSpPr>
        <p:spPr>
          <a:xfrm>
            <a:off x="304800" y="1600200"/>
            <a:ext cx="8458200" cy="4876800"/>
          </a:xfrm>
        </p:spPr>
        <p:txBody>
          <a:bodyPr/>
          <a:lstStyle/>
          <a:p>
            <a:pPr lvl="0"/>
            <a:r>
              <a:rPr lang="en-US" sz="4000" dirty="0">
                <a:effectLst>
                  <a:outerShdw blurRad="38100" dist="38100" dir="2700000" algn="tl">
                    <a:srgbClr val="000000">
                      <a:alpha val="43137"/>
                    </a:srgbClr>
                  </a:outerShdw>
                </a:effectLst>
              </a:rPr>
              <a:t>First way: Grading frequently </a:t>
            </a:r>
          </a:p>
          <a:p>
            <a:pPr lvl="1" algn="l"/>
            <a:r>
              <a:rPr lang="en-US" sz="4000" dirty="0" smtClean="0">
                <a:effectLst>
                  <a:outerShdw blurRad="38100" dist="38100" dir="2700000" algn="tl">
                    <a:srgbClr val="000000">
                      <a:alpha val="43137"/>
                    </a:srgbClr>
                  </a:outerShdw>
                </a:effectLst>
              </a:rPr>
              <a:t>Students have </a:t>
            </a:r>
            <a:r>
              <a:rPr lang="en-US" sz="4000" dirty="0">
                <a:effectLst>
                  <a:outerShdw blurRad="38100" dist="38100" dir="2700000" algn="tl">
                    <a:srgbClr val="000000">
                      <a:alpha val="43137"/>
                    </a:srgbClr>
                  </a:outerShdw>
                </a:effectLst>
              </a:rPr>
              <a:t>48 hours from the time the right page is given in class to “interact” with it on the left page</a:t>
            </a:r>
          </a:p>
          <a:p>
            <a:pPr lvl="2" algn="l"/>
            <a:r>
              <a:rPr lang="en-US" sz="4000" dirty="0">
                <a:effectLst>
                  <a:outerShdw blurRad="38100" dist="38100" dir="2700000" algn="tl">
                    <a:srgbClr val="000000">
                      <a:alpha val="43137"/>
                    </a:srgbClr>
                  </a:outerShdw>
                </a:effectLst>
              </a:rPr>
              <a:t>Spot checks can be done in class for completion or accuracy</a:t>
            </a:r>
          </a:p>
          <a:p>
            <a:pPr lvl="2" algn="l"/>
            <a:r>
              <a:rPr lang="en-US" sz="4000" dirty="0">
                <a:effectLst>
                  <a:outerShdw blurRad="38100" dist="38100" dir="2700000" algn="tl">
                    <a:srgbClr val="000000">
                      <a:alpha val="43137"/>
                    </a:srgbClr>
                  </a:outerShdw>
                </a:effectLst>
              </a:rPr>
              <a:t>Points awarded at teacher discretion </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98306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043208" cy="1523494"/>
          </a:xfrm>
        </p:spPr>
        <p:txBody>
          <a:bodyPr/>
          <a:lstStyle/>
          <a:p>
            <a:r>
              <a:rPr lang="en-US" dirty="0"/>
              <a:t>Grading – 2 ways</a:t>
            </a:r>
          </a:p>
        </p:txBody>
      </p:sp>
      <p:sp>
        <p:nvSpPr>
          <p:cNvPr id="3" name="Subtitle 2"/>
          <p:cNvSpPr>
            <a:spLocks noGrp="1"/>
          </p:cNvSpPr>
          <p:nvPr>
            <p:ph type="subTitle" idx="1"/>
          </p:nvPr>
        </p:nvSpPr>
        <p:spPr>
          <a:xfrm>
            <a:off x="152400" y="1524000"/>
            <a:ext cx="4419600" cy="4572000"/>
          </a:xfrm>
        </p:spPr>
        <p:txBody>
          <a:bodyPr/>
          <a:lstStyle/>
          <a:p>
            <a:pPr lvl="0"/>
            <a:r>
              <a:rPr lang="en-US" dirty="0">
                <a:effectLst>
                  <a:outerShdw blurRad="38100" dist="38100" dir="2700000" algn="tl">
                    <a:srgbClr val="000000">
                      <a:alpha val="43137"/>
                    </a:srgbClr>
                  </a:outerShdw>
                </a:effectLst>
              </a:rPr>
              <a:t>Second way: End of chapter/unit grading (everything is graded)</a:t>
            </a:r>
          </a:p>
          <a:p>
            <a:pPr lvl="1" algn="l"/>
            <a:r>
              <a:rPr lang="en-US" sz="3200" dirty="0" smtClean="0">
                <a:effectLst>
                  <a:outerShdw blurRad="38100" dist="38100" dir="2700000" algn="tl">
                    <a:srgbClr val="000000">
                      <a:alpha val="43137"/>
                    </a:srgbClr>
                  </a:outerShdw>
                </a:effectLst>
              </a:rPr>
              <a:t>-There </a:t>
            </a:r>
            <a:r>
              <a:rPr lang="en-US" sz="3200" dirty="0">
                <a:effectLst>
                  <a:outerShdw blurRad="38100" dist="38100" dir="2700000" algn="tl">
                    <a:srgbClr val="000000">
                      <a:alpha val="43137"/>
                    </a:srgbClr>
                  </a:outerShdw>
                </a:effectLst>
              </a:rPr>
              <a:t>will be a running rubric on the board with the necessary right and left page requirements and point values</a:t>
            </a:r>
          </a:p>
          <a:p>
            <a:pPr lvl="1" algn="l"/>
            <a:r>
              <a:rPr lang="en-US" sz="3200" dirty="0" smtClean="0">
                <a:effectLst>
                  <a:outerShdw blurRad="38100" dist="38100" dir="2700000" algn="tl">
                    <a:srgbClr val="000000">
                      <a:alpha val="43137"/>
                    </a:srgbClr>
                  </a:outerShdw>
                </a:effectLst>
              </a:rPr>
              <a:t>-Turned </a:t>
            </a:r>
            <a:r>
              <a:rPr lang="en-US" sz="3200" dirty="0">
                <a:effectLst>
                  <a:outerShdw blurRad="38100" dist="38100" dir="2700000" algn="tl">
                    <a:srgbClr val="000000">
                      <a:alpha val="43137"/>
                    </a:srgbClr>
                  </a:outerShdw>
                </a:effectLst>
              </a:rPr>
              <a:t>in the day of the </a:t>
            </a:r>
            <a:r>
              <a:rPr lang="en-US" sz="3200" dirty="0" smtClean="0">
                <a:effectLst>
                  <a:outerShdw blurRad="38100" dist="38100" dir="2700000" algn="tl">
                    <a:srgbClr val="000000">
                      <a:alpha val="43137"/>
                    </a:srgbClr>
                  </a:outerShdw>
                </a:effectLst>
              </a:rPr>
              <a:t>test</a:t>
            </a:r>
            <a:endParaRPr lang="en-US" sz="3200"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r="2145"/>
          <a:stretch/>
        </p:blipFill>
        <p:spPr>
          <a:xfrm>
            <a:off x="4648200" y="1524000"/>
            <a:ext cx="4463344" cy="3962400"/>
          </a:xfrm>
          <a:prstGeom prst="rect">
            <a:avLst/>
          </a:prstGeom>
        </p:spPr>
      </p:pic>
    </p:spTree>
    <p:extLst>
      <p:ext uri="{BB962C8B-B14F-4D97-AF65-F5344CB8AC3E}">
        <p14:creationId xmlns:p14="http://schemas.microsoft.com/office/powerpoint/2010/main" val="412418097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534400" cy="1600200"/>
          </a:xfrm>
        </p:spPr>
        <p:txBody>
          <a:bodyPr/>
          <a:lstStyle/>
          <a:p>
            <a:r>
              <a:rPr lang="en-US" dirty="0" smtClean="0"/>
              <a:t>Variations on the use of the Interactive Notebook</a:t>
            </a:r>
            <a:endParaRPr lang="en-US" dirty="0"/>
          </a:p>
        </p:txBody>
      </p:sp>
      <p:sp>
        <p:nvSpPr>
          <p:cNvPr id="3" name="Subtitle 2"/>
          <p:cNvSpPr>
            <a:spLocks noGrp="1"/>
          </p:cNvSpPr>
          <p:nvPr>
            <p:ph type="subTitle" idx="1"/>
          </p:nvPr>
        </p:nvSpPr>
        <p:spPr>
          <a:xfrm>
            <a:off x="381000" y="2133600"/>
            <a:ext cx="8382000" cy="4343400"/>
          </a:xfrm>
        </p:spPr>
        <p:txBody>
          <a:bodyPr/>
          <a:lstStyle/>
          <a:p>
            <a:pPr marL="514350" indent="-514350">
              <a:buFontTx/>
              <a:buAutoNum type="arabicPeriod"/>
            </a:pPr>
            <a:r>
              <a:rPr lang="en-US" dirty="0"/>
              <a:t>Model the use of the Interactive Notebook by going over the </a:t>
            </a:r>
            <a:r>
              <a:rPr lang="en-US" dirty="0" smtClean="0"/>
              <a:t>syllabus</a:t>
            </a:r>
          </a:p>
          <a:p>
            <a:pPr marL="514350" indent="-514350">
              <a:buFontTx/>
              <a:buAutoNum type="arabicPeriod"/>
            </a:pPr>
            <a:endParaRPr lang="en-US" dirty="0"/>
          </a:p>
          <a:p>
            <a:pPr marL="514350" indent="-514350">
              <a:buAutoNum type="arabicPeriod"/>
            </a:pPr>
            <a:r>
              <a:rPr lang="en-US" dirty="0" smtClean="0"/>
              <a:t>Use of the pockets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428999"/>
            <a:ext cx="30003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29712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524000"/>
          </a:xfrm>
        </p:spPr>
        <p:txBody>
          <a:bodyPr/>
          <a:lstStyle/>
          <a:p>
            <a:r>
              <a:rPr lang="en-US" dirty="0" smtClean="0"/>
              <a:t>Values of using the Interactive Notebook</a:t>
            </a:r>
            <a:endParaRPr lang="en-US" dirty="0"/>
          </a:p>
        </p:txBody>
      </p:sp>
      <p:sp>
        <p:nvSpPr>
          <p:cNvPr id="3" name="Subtitle 2"/>
          <p:cNvSpPr>
            <a:spLocks noGrp="1"/>
          </p:cNvSpPr>
          <p:nvPr>
            <p:ph type="subTitle" idx="1"/>
          </p:nvPr>
        </p:nvSpPr>
        <p:spPr>
          <a:xfrm>
            <a:off x="152400" y="1905000"/>
            <a:ext cx="8229600" cy="4495800"/>
          </a:xfrm>
        </p:spPr>
        <p:txBody>
          <a:bodyPr/>
          <a:lstStyle/>
          <a:p>
            <a:pPr lvl="1" algn="l"/>
            <a:r>
              <a:rPr lang="en-US" sz="3600" dirty="0" smtClean="0"/>
              <a:t>1. Formative assessment</a:t>
            </a:r>
            <a:endParaRPr lang="en-US" sz="3600" dirty="0"/>
          </a:p>
          <a:p>
            <a:pPr lvl="1" algn="l"/>
            <a:r>
              <a:rPr lang="en-US" sz="3600" dirty="0" smtClean="0"/>
              <a:t>2. Opportunity </a:t>
            </a:r>
            <a:r>
              <a:rPr lang="en-US" sz="3600" dirty="0"/>
              <a:t>for </a:t>
            </a:r>
            <a:r>
              <a:rPr lang="en-US" sz="3600" dirty="0" smtClean="0"/>
              <a:t>one-on-one interaction</a:t>
            </a:r>
            <a:endParaRPr lang="en-US" sz="3600" dirty="0"/>
          </a:p>
          <a:p>
            <a:pPr lvl="1" algn="l"/>
            <a:r>
              <a:rPr lang="en-US" sz="3600" dirty="0" smtClean="0"/>
              <a:t>3. Great </a:t>
            </a:r>
            <a:r>
              <a:rPr lang="en-US" sz="3600" dirty="0"/>
              <a:t>opportunity for modeling</a:t>
            </a:r>
          </a:p>
          <a:p>
            <a:pPr lvl="1" algn="l"/>
            <a:r>
              <a:rPr lang="en-US" sz="3600" dirty="0" smtClean="0"/>
              <a:t>4. Differentiation</a:t>
            </a:r>
          </a:p>
          <a:p>
            <a:pPr lvl="1" algn="l"/>
            <a:endParaRPr lang="en-US" sz="3600" dirty="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779520"/>
            <a:ext cx="3731043" cy="283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714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Direction Handouts on the </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a:xfrm>
            <a:off x="1368955" y="2355850"/>
            <a:ext cx="7043208" cy="1384994"/>
          </a:xfrm>
        </p:spPr>
        <p:txBody>
          <a:bodyPr/>
          <a:lstStyle/>
          <a:p>
            <a:r>
              <a:rPr lang="en-US" dirty="0" smtClean="0"/>
              <a:t>ISN Website </a:t>
            </a:r>
            <a:endParaRPr lang="en-US" dirty="0"/>
          </a:p>
        </p:txBody>
      </p:sp>
    </p:spTree>
    <p:extLst>
      <p:ext uri="{BB962C8B-B14F-4D97-AF65-F5344CB8AC3E}">
        <p14:creationId xmlns:p14="http://schemas.microsoft.com/office/powerpoint/2010/main" val="20019756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Interactions</a:t>
            </a:r>
            <a:endParaRPr lang="en-US" dirty="0"/>
          </a:p>
        </p:txBody>
      </p:sp>
    </p:spTree>
    <p:extLst>
      <p:ext uri="{BB962C8B-B14F-4D97-AF65-F5344CB8AC3E}">
        <p14:creationId xmlns:p14="http://schemas.microsoft.com/office/powerpoint/2010/main" val="219751522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1523494"/>
          </a:xfrm>
        </p:spPr>
        <p:txBody>
          <a:bodyPr/>
          <a:lstStyle/>
          <a:p>
            <a:r>
              <a:rPr lang="en-US" dirty="0" smtClean="0"/>
              <a:t>So, what are “interactions”?</a:t>
            </a:r>
            <a:endParaRPr lang="en-US" dirty="0"/>
          </a:p>
        </p:txBody>
      </p:sp>
    </p:spTree>
    <p:extLst>
      <p:ext uri="{BB962C8B-B14F-4D97-AF65-F5344CB8AC3E}">
        <p14:creationId xmlns:p14="http://schemas.microsoft.com/office/powerpoint/2010/main" val="31305395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07" t="21825" r="23921" b="10317"/>
          <a:stretch/>
        </p:blipFill>
        <p:spPr bwMode="auto">
          <a:xfrm>
            <a:off x="152400" y="228600"/>
            <a:ext cx="880644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15960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946"/>
            <a:ext cx="8382000" cy="1523494"/>
          </a:xfrm>
        </p:spPr>
        <p:txBody>
          <a:bodyPr/>
          <a:lstStyle/>
          <a:p>
            <a:r>
              <a:rPr lang="en-US" dirty="0" smtClean="0"/>
              <a:t>Ideas that work in any class…</a:t>
            </a:r>
            <a:endParaRPr lang="en-US" dirty="0"/>
          </a:p>
        </p:txBody>
      </p:sp>
      <p:sp>
        <p:nvSpPr>
          <p:cNvPr id="4" name="Subtitle 2"/>
          <p:cNvSpPr>
            <a:spLocks noGrp="1"/>
          </p:cNvSpPr>
          <p:nvPr>
            <p:ph type="subTitle" idx="1"/>
          </p:nvPr>
        </p:nvSpPr>
        <p:spPr>
          <a:xfrm>
            <a:off x="381000" y="1600200"/>
            <a:ext cx="8382000" cy="4876800"/>
          </a:xfrm>
        </p:spPr>
        <p:txBody>
          <a:bodyPr/>
          <a:lstStyle/>
          <a:p>
            <a:pPr marL="514350" indent="-514350">
              <a:buFontTx/>
              <a:buAutoNum type="arabicPeriod"/>
            </a:pPr>
            <a:r>
              <a:rPr lang="en-US" dirty="0" smtClean="0"/>
              <a:t>Entry/exit slips</a:t>
            </a:r>
          </a:p>
          <a:p>
            <a:pPr marL="514350" indent="-514350">
              <a:buFontTx/>
              <a:buAutoNum type="arabicPeriod"/>
            </a:pPr>
            <a:r>
              <a:rPr lang="en-US" dirty="0" smtClean="0"/>
              <a:t>Reflections on assignment, activity, homework</a:t>
            </a:r>
          </a:p>
          <a:p>
            <a:pPr marL="514350" indent="-514350">
              <a:buFontTx/>
              <a:buAutoNum type="arabicPeriod"/>
            </a:pPr>
            <a:r>
              <a:rPr lang="en-US" dirty="0" smtClean="0"/>
              <a:t>Connections to the real world, personal life</a:t>
            </a:r>
          </a:p>
          <a:p>
            <a:pPr marL="514350" indent="-514350">
              <a:buFontTx/>
              <a:buAutoNum type="arabicPeriod"/>
            </a:pPr>
            <a:r>
              <a:rPr lang="en-US" dirty="0" smtClean="0"/>
              <a:t>Questions about the lesson</a:t>
            </a:r>
          </a:p>
          <a:p>
            <a:pPr marL="514350" indent="-514350">
              <a:buFontTx/>
              <a:buAutoNum type="arabicPeriod"/>
            </a:pPr>
            <a:r>
              <a:rPr lang="en-US" dirty="0" smtClean="0"/>
              <a:t>Summary</a:t>
            </a:r>
          </a:p>
          <a:p>
            <a:pPr marL="514350" indent="-514350">
              <a:buFontTx/>
              <a:buAutoNum type="arabicPeriod"/>
            </a:pPr>
            <a:r>
              <a:rPr lang="en-US" dirty="0" smtClean="0"/>
              <a:t>Student examples</a:t>
            </a:r>
          </a:p>
          <a:p>
            <a:pPr marL="514350" indent="-514350">
              <a:buFontTx/>
              <a:buAutoNum type="arabicPeriod"/>
            </a:pPr>
            <a:r>
              <a:rPr lang="en-US" dirty="0" smtClean="0"/>
              <a:t>Summary of a think-pair-share activity</a:t>
            </a:r>
          </a:p>
          <a:p>
            <a:pPr marL="514350" indent="-514350">
              <a:buFontTx/>
              <a:buAutoNum type="arabicPeriod"/>
            </a:pPr>
            <a:endParaRPr lang="en-US" dirty="0"/>
          </a:p>
          <a:p>
            <a:r>
              <a:rPr lang="en-US" i="1" dirty="0" smtClean="0">
                <a:hlinkClick r:id="rId2"/>
              </a:rPr>
              <a:t>Internet examples from many classes</a:t>
            </a:r>
            <a:endParaRPr lang="en-US" i="1" dirty="0" smtClean="0"/>
          </a:p>
          <a:p>
            <a:endParaRPr lang="en-US" dirty="0" smtClean="0"/>
          </a:p>
          <a:p>
            <a:pPr marL="514350" indent="-514350">
              <a:buFontTx/>
              <a:buAutoNum type="arabicPeriod"/>
            </a:pPr>
            <a:endParaRPr lang="en-US" dirty="0" smtClean="0"/>
          </a:p>
          <a:p>
            <a:endParaRPr lang="en-US" dirty="0"/>
          </a:p>
        </p:txBody>
      </p:sp>
    </p:spTree>
    <p:extLst>
      <p:ext uri="{BB962C8B-B14F-4D97-AF65-F5344CB8AC3E}">
        <p14:creationId xmlns:p14="http://schemas.microsoft.com/office/powerpoint/2010/main" val="15875100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r>
              <a:rPr lang="en-US" dirty="0" smtClean="0"/>
              <a:t>Create interactions that will work in your content area: </a:t>
            </a:r>
            <a:endParaRPr lang="en-US" dirty="0"/>
          </a:p>
        </p:txBody>
      </p:sp>
      <p:sp>
        <p:nvSpPr>
          <p:cNvPr id="4" name="Text Placeholder 3"/>
          <p:cNvSpPr>
            <a:spLocks noGrp="1"/>
          </p:cNvSpPr>
          <p:nvPr>
            <p:ph idx="1"/>
          </p:nvPr>
        </p:nvSpPr>
        <p:spPr>
          <a:xfrm>
            <a:off x="381000" y="1752599"/>
            <a:ext cx="8382000" cy="1969770"/>
          </a:xfrm>
        </p:spPr>
        <p:txBody>
          <a:bodyPr/>
          <a:lstStyle/>
          <a:p>
            <a:pPr marL="514350" indent="-514350">
              <a:buFont typeface="+mj-lt"/>
              <a:buAutoNum type="arabicPeriod"/>
            </a:pPr>
            <a:r>
              <a:rPr lang="en-US" dirty="0" smtClean="0"/>
              <a:t>Peruse the notebooks laying out on the tables</a:t>
            </a:r>
          </a:p>
          <a:p>
            <a:pPr marL="514350" indent="-514350">
              <a:buFont typeface="+mj-lt"/>
              <a:buAutoNum type="arabicPeriod"/>
            </a:pPr>
            <a:r>
              <a:rPr lang="en-US" dirty="0" smtClean="0"/>
              <a:t>Think of a specific interaction that would work well for a lesson or standard you teach</a:t>
            </a:r>
          </a:p>
          <a:p>
            <a:pPr marL="514350" indent="-514350">
              <a:buFont typeface="+mj-lt"/>
              <a:buAutoNum type="arabicPeriod"/>
            </a:pPr>
            <a:r>
              <a:rPr lang="en-US" dirty="0" smtClean="0"/>
              <a:t>Write your ideas on your group’s poster paper </a:t>
            </a:r>
            <a:endParaRPr lang="en-US" dirty="0"/>
          </a:p>
        </p:txBody>
      </p:sp>
    </p:spTree>
    <p:extLst>
      <p:ext uri="{BB962C8B-B14F-4D97-AF65-F5344CB8AC3E}">
        <p14:creationId xmlns:p14="http://schemas.microsoft.com/office/powerpoint/2010/main" val="40991767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043208" cy="1523494"/>
          </a:xfrm>
        </p:spPr>
        <p:txBody>
          <a:bodyPr/>
          <a:lstStyle/>
          <a:p>
            <a:r>
              <a:rPr lang="en-US" dirty="0" smtClean="0"/>
              <a:t>So, what is an Interactive Notebook?</a:t>
            </a:r>
            <a:endParaRPr lang="en-US" dirty="0"/>
          </a:p>
        </p:txBody>
      </p:sp>
      <p:sp>
        <p:nvSpPr>
          <p:cNvPr id="3" name="Subtitle 2"/>
          <p:cNvSpPr>
            <a:spLocks noGrp="1"/>
          </p:cNvSpPr>
          <p:nvPr>
            <p:ph type="subTitle" idx="1"/>
          </p:nvPr>
        </p:nvSpPr>
        <p:spPr>
          <a:xfrm>
            <a:off x="533400" y="2209800"/>
            <a:ext cx="7772400" cy="3962400"/>
          </a:xfrm>
        </p:spPr>
        <p:txBody>
          <a:bodyPr/>
          <a:lstStyle/>
          <a:p>
            <a:pPr marL="514350" indent="-514350">
              <a:buAutoNum type="arabicPeriod"/>
            </a:pPr>
            <a:r>
              <a:rPr lang="en-US" sz="3600" dirty="0" smtClean="0"/>
              <a:t>How many of you have heard of an Interactive Notebook?</a:t>
            </a:r>
          </a:p>
          <a:p>
            <a:pPr marL="514350" indent="-514350">
              <a:buAutoNum type="arabicPeriod"/>
            </a:pPr>
            <a:endParaRPr lang="en-US" sz="3600" dirty="0" smtClean="0"/>
          </a:p>
          <a:p>
            <a:pPr marL="514350" indent="-514350">
              <a:buAutoNum type="arabicPeriod"/>
            </a:pPr>
            <a:r>
              <a:rPr lang="en-US" sz="3600" dirty="0" smtClean="0"/>
              <a:t>Have you used an Interactive Notebook?</a:t>
            </a:r>
            <a:endParaRPr lang="en-US" sz="3600" dirty="0"/>
          </a:p>
        </p:txBody>
      </p:sp>
    </p:spTree>
    <p:extLst>
      <p:ext uri="{BB962C8B-B14F-4D97-AF65-F5344CB8AC3E}">
        <p14:creationId xmlns:p14="http://schemas.microsoft.com/office/powerpoint/2010/main" val="346465275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Disclaimers…</a:t>
            </a:r>
            <a:endParaRPr lang="en-US" dirty="0"/>
          </a:p>
        </p:txBody>
      </p:sp>
    </p:spTree>
    <p:extLst>
      <p:ext uri="{BB962C8B-B14F-4D97-AF65-F5344CB8AC3E}">
        <p14:creationId xmlns:p14="http://schemas.microsoft.com/office/powerpoint/2010/main" val="1787843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043208" cy="1523494"/>
          </a:xfrm>
        </p:spPr>
        <p:txBody>
          <a:bodyPr/>
          <a:lstStyle/>
          <a:p>
            <a:r>
              <a:rPr lang="en-US" dirty="0" smtClean="0"/>
              <a:t>Disclaimers…</a:t>
            </a:r>
            <a:endParaRPr lang="en-US" dirty="0"/>
          </a:p>
        </p:txBody>
      </p:sp>
      <p:sp>
        <p:nvSpPr>
          <p:cNvPr id="3" name="Subtitle 2"/>
          <p:cNvSpPr>
            <a:spLocks noGrp="1"/>
          </p:cNvSpPr>
          <p:nvPr>
            <p:ph type="subTitle" idx="1"/>
          </p:nvPr>
        </p:nvSpPr>
        <p:spPr>
          <a:xfrm>
            <a:off x="381000" y="1600200"/>
            <a:ext cx="8305800" cy="5105400"/>
          </a:xfrm>
        </p:spPr>
        <p:txBody>
          <a:bodyPr/>
          <a:lstStyle/>
          <a:p>
            <a:pPr marL="971532" lvl="1" indent="-514350" algn="l">
              <a:buAutoNum type="arabicPeriod"/>
            </a:pPr>
            <a:r>
              <a:rPr lang="en-US" sz="3200" dirty="0" smtClean="0"/>
              <a:t>Teaching students how to use the ISN takes </a:t>
            </a:r>
            <a:r>
              <a:rPr lang="en-US" sz="3200" dirty="0"/>
              <a:t>a lot of time at </a:t>
            </a:r>
            <a:r>
              <a:rPr lang="en-US" sz="3200" dirty="0" smtClean="0"/>
              <a:t>the beginning </a:t>
            </a:r>
            <a:r>
              <a:rPr lang="en-US" sz="3200" dirty="0"/>
              <a:t>of </a:t>
            </a:r>
            <a:r>
              <a:rPr lang="en-US" sz="3200" dirty="0" smtClean="0"/>
              <a:t>year, at least a month</a:t>
            </a:r>
          </a:p>
          <a:p>
            <a:pPr lvl="1" algn="l"/>
            <a:r>
              <a:rPr lang="en-US" sz="3200" dirty="0"/>
              <a:t>	</a:t>
            </a:r>
            <a:r>
              <a:rPr lang="en-US" sz="3200" dirty="0" smtClean="0"/>
              <a:t>(think </a:t>
            </a:r>
            <a:r>
              <a:rPr lang="en-US" sz="3200" dirty="0"/>
              <a:t>of </a:t>
            </a:r>
            <a:r>
              <a:rPr lang="en-US" sz="3200" dirty="0" smtClean="0"/>
              <a:t>this </a:t>
            </a:r>
            <a:r>
              <a:rPr lang="en-US" sz="3200" dirty="0"/>
              <a:t>as </a:t>
            </a:r>
            <a:r>
              <a:rPr lang="en-US" sz="3200" dirty="0" smtClean="0"/>
              <a:t>scaffolding)</a:t>
            </a:r>
            <a:endParaRPr lang="en-US" sz="3200" dirty="0"/>
          </a:p>
          <a:p>
            <a:pPr lvl="1" algn="l"/>
            <a:r>
              <a:rPr lang="en-US" sz="3200" dirty="0" smtClean="0"/>
              <a:t>2.  Staplers </a:t>
            </a:r>
            <a:r>
              <a:rPr lang="en-US" sz="3200" dirty="0"/>
              <a:t>work better</a:t>
            </a:r>
          </a:p>
          <a:p>
            <a:endParaRPr lang="en-US" dirty="0"/>
          </a:p>
        </p:txBody>
      </p:sp>
      <p:pic>
        <p:nvPicPr>
          <p:cNvPr id="1126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3733800"/>
            <a:ext cx="3578469" cy="279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2022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010400" cy="1219200"/>
          </a:xfrm>
        </p:spPr>
        <p:txBody>
          <a:bodyPr/>
          <a:lstStyle/>
          <a:p>
            <a:r>
              <a:rPr lang="en-US" dirty="0" smtClean="0"/>
              <a:t>Disclaimers…</a:t>
            </a:r>
            <a:endParaRPr lang="en-US" dirty="0"/>
          </a:p>
        </p:txBody>
      </p:sp>
      <p:sp>
        <p:nvSpPr>
          <p:cNvPr id="3" name="Subtitle 2"/>
          <p:cNvSpPr>
            <a:spLocks noGrp="1"/>
          </p:cNvSpPr>
          <p:nvPr>
            <p:ph type="subTitle" idx="1"/>
          </p:nvPr>
        </p:nvSpPr>
        <p:spPr>
          <a:xfrm>
            <a:off x="228600" y="1524000"/>
            <a:ext cx="2895600" cy="4876800"/>
          </a:xfrm>
        </p:spPr>
        <p:txBody>
          <a:bodyPr/>
          <a:lstStyle/>
          <a:p>
            <a:pPr marL="0" lvl="1" algn="l">
              <a:spcBef>
                <a:spcPts val="0"/>
              </a:spcBef>
            </a:pPr>
            <a:r>
              <a:rPr lang="en-US" sz="3200" b="1" u="sng" dirty="0" smtClean="0"/>
              <a:t>3. Notebook:</a:t>
            </a:r>
            <a:endParaRPr lang="en-US" sz="3200" dirty="0"/>
          </a:p>
          <a:p>
            <a:pPr marL="0" lvl="1" algn="l">
              <a:spcBef>
                <a:spcPts val="0"/>
              </a:spcBef>
            </a:pPr>
            <a:endParaRPr lang="en-US" sz="3200" b="1" u="sng" dirty="0" smtClean="0"/>
          </a:p>
          <a:p>
            <a:pPr marL="0" lvl="1" algn="l">
              <a:spcBef>
                <a:spcPts val="0"/>
              </a:spcBef>
            </a:pPr>
            <a:r>
              <a:rPr lang="en-US" sz="3200" b="1" u="sng" dirty="0" smtClean="0"/>
              <a:t>Mead </a:t>
            </a:r>
          </a:p>
          <a:p>
            <a:pPr marL="0" lvl="1" algn="l">
              <a:spcBef>
                <a:spcPts val="0"/>
              </a:spcBef>
            </a:pPr>
            <a:r>
              <a:rPr lang="en-US" sz="3200" b="1" u="sng" dirty="0" smtClean="0"/>
              <a:t>COLLEGE </a:t>
            </a:r>
            <a:r>
              <a:rPr lang="en-US" sz="3200" b="1" u="sng" dirty="0"/>
              <a:t>RULED </a:t>
            </a:r>
            <a:r>
              <a:rPr lang="en-US" sz="3200" b="1" dirty="0" smtClean="0"/>
              <a:t>5-Star</a:t>
            </a:r>
          </a:p>
          <a:p>
            <a:pPr marL="0" lvl="1" algn="l">
              <a:spcBef>
                <a:spcPts val="0"/>
              </a:spcBef>
            </a:pPr>
            <a:r>
              <a:rPr lang="en-US" sz="3200" b="1" dirty="0" smtClean="0"/>
              <a:t>5-Subject</a:t>
            </a:r>
            <a:endParaRPr lang="en-US" sz="3200" b="1" u="sng" dirty="0"/>
          </a:p>
          <a:p>
            <a:pPr marL="0" lvl="1" algn="l">
              <a:spcBef>
                <a:spcPts val="0"/>
              </a:spcBef>
            </a:pPr>
            <a:r>
              <a:rPr lang="en-US" sz="3200" b="1" dirty="0" smtClean="0"/>
              <a:t>9” x 11”</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95400"/>
            <a:ext cx="535305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21526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7043208" cy="1523494"/>
          </a:xfrm>
        </p:spPr>
        <p:txBody>
          <a:bodyPr/>
          <a:lstStyle/>
          <a:p>
            <a:r>
              <a:rPr lang="en-US" dirty="0" smtClean="0"/>
              <a:t>Disclaimers…</a:t>
            </a:r>
            <a:endParaRPr lang="en-US" dirty="0"/>
          </a:p>
        </p:txBody>
      </p:sp>
      <p:sp>
        <p:nvSpPr>
          <p:cNvPr id="3" name="Subtitle 2"/>
          <p:cNvSpPr>
            <a:spLocks noGrp="1"/>
          </p:cNvSpPr>
          <p:nvPr>
            <p:ph type="subTitle" idx="1"/>
          </p:nvPr>
        </p:nvSpPr>
        <p:spPr>
          <a:xfrm>
            <a:off x="-76200" y="1676400"/>
            <a:ext cx="9067800" cy="4724400"/>
          </a:xfrm>
        </p:spPr>
        <p:txBody>
          <a:bodyPr/>
          <a:lstStyle/>
          <a:p>
            <a:pPr marL="971532" lvl="1" indent="-514350" algn="l">
              <a:buAutoNum type="arabicPeriod" startAt="4"/>
            </a:pPr>
            <a:r>
              <a:rPr lang="en-US" sz="3200" dirty="0" smtClean="0">
                <a:effectLst>
                  <a:outerShdw blurRad="38100" dist="38100" dir="2700000" algn="tl">
                    <a:srgbClr val="000000">
                      <a:alpha val="43137"/>
                    </a:srgbClr>
                  </a:outerShdw>
                </a:effectLst>
              </a:rPr>
              <a:t>You </a:t>
            </a:r>
            <a:r>
              <a:rPr lang="en-US" sz="3200" dirty="0">
                <a:effectLst>
                  <a:outerShdw blurRad="38100" dist="38100" dir="2700000" algn="tl">
                    <a:srgbClr val="000000">
                      <a:alpha val="43137"/>
                    </a:srgbClr>
                  </a:outerShdw>
                </a:effectLst>
              </a:rPr>
              <a:t>MUST figure out a way to grade that is </a:t>
            </a:r>
            <a:endParaRPr lang="en-US" sz="3200" dirty="0" smtClean="0">
              <a:effectLst>
                <a:outerShdw blurRad="38100" dist="38100" dir="2700000" algn="tl">
                  <a:srgbClr val="000000">
                    <a:alpha val="43137"/>
                  </a:srgbClr>
                </a:outerShdw>
              </a:effectLst>
            </a:endParaRPr>
          </a:p>
          <a:p>
            <a:pPr lvl="1" algn="l"/>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effective </a:t>
            </a:r>
            <a:r>
              <a:rPr lang="en-US" sz="3200" dirty="0">
                <a:effectLst>
                  <a:outerShdw blurRad="38100" dist="38100" dir="2700000" algn="tl">
                    <a:srgbClr val="000000">
                      <a:alpha val="43137"/>
                    </a:srgbClr>
                  </a:outerShdw>
                </a:effectLst>
              </a:rPr>
              <a:t>for </a:t>
            </a:r>
            <a:r>
              <a:rPr lang="en-US" sz="3200" u="sng" dirty="0" smtClean="0">
                <a:effectLst>
                  <a:outerShdw blurRad="38100" dist="38100" dir="2700000" algn="tl">
                    <a:srgbClr val="000000">
                      <a:alpha val="43137"/>
                    </a:srgbClr>
                  </a:outerShdw>
                </a:effectLst>
              </a:rPr>
              <a:t>YOU</a:t>
            </a:r>
            <a:r>
              <a:rPr lang="en-US" sz="3200" dirty="0" smtClean="0">
                <a:effectLst>
                  <a:outerShdw blurRad="38100" dist="38100" dir="2700000" algn="tl">
                    <a:srgbClr val="000000">
                      <a:alpha val="43137"/>
                    </a:srgbClr>
                  </a:outerShdw>
                </a:effectLst>
              </a:rPr>
              <a:t>– tailor the ISN to your teaching </a:t>
            </a:r>
          </a:p>
          <a:p>
            <a:pPr lvl="1" algn="l"/>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style and time availability.</a:t>
            </a:r>
            <a:endParaRPr lang="en-US" sz="3200" dirty="0">
              <a:effectLst>
                <a:outerShdw blurRad="38100" dist="38100" dir="2700000" algn="tl">
                  <a:srgbClr val="000000">
                    <a:alpha val="43137"/>
                  </a:srgbClr>
                </a:outerShdw>
              </a:effectLst>
            </a:endParaRPr>
          </a:p>
          <a:p>
            <a:pPr lvl="1" algn="l"/>
            <a:r>
              <a:rPr lang="en-US" sz="3200" dirty="0">
                <a:effectLst>
                  <a:outerShdw blurRad="38100" dist="38100" dir="2700000" algn="tl">
                    <a:srgbClr val="000000">
                      <a:alpha val="43137"/>
                    </a:srgbClr>
                  </a:outerShdw>
                </a:effectLst>
              </a:rPr>
              <a:t>5.  Color </a:t>
            </a:r>
          </a:p>
          <a:p>
            <a:pPr lvl="2" algn="l"/>
            <a:r>
              <a:rPr lang="en-US" sz="3200" dirty="0" smtClean="0">
                <a:effectLst>
                  <a:outerShdw blurRad="38100" dist="38100" dir="2700000" algn="tl">
                    <a:srgbClr val="000000">
                      <a:alpha val="43137"/>
                    </a:srgbClr>
                  </a:outerShdw>
                </a:effectLst>
              </a:rPr>
              <a:t>-    Not about artistic value, but creating meaning</a:t>
            </a:r>
          </a:p>
          <a:p>
            <a:pPr marL="1371563" lvl="2" indent="-457200" algn="l">
              <a:buFontTx/>
              <a:buChar char="-"/>
            </a:pPr>
            <a:r>
              <a:rPr lang="en-US" sz="3200" dirty="0" smtClean="0">
                <a:effectLst>
                  <a:outerShdw blurRad="38100" dist="38100" dir="2700000" algn="tl">
                    <a:srgbClr val="000000">
                      <a:alpha val="43137"/>
                    </a:srgbClr>
                  </a:outerShdw>
                </a:effectLst>
              </a:rPr>
              <a:t>DON’T FOCUS </a:t>
            </a:r>
            <a:r>
              <a:rPr lang="en-US" sz="3200" dirty="0">
                <a:effectLst>
                  <a:outerShdw blurRad="38100" dist="38100" dir="2700000" algn="tl">
                    <a:srgbClr val="000000">
                      <a:alpha val="43137"/>
                    </a:srgbClr>
                  </a:outerShdw>
                </a:effectLst>
              </a:rPr>
              <a:t>ON PETTY </a:t>
            </a:r>
            <a:r>
              <a:rPr lang="en-US" sz="3200" dirty="0" smtClean="0">
                <a:effectLst>
                  <a:outerShdw blurRad="38100" dist="38100" dir="2700000" algn="tl">
                    <a:srgbClr val="000000">
                      <a:alpha val="43137"/>
                    </a:srgbClr>
                  </a:outerShdw>
                </a:effectLst>
              </a:rPr>
              <a:t>ISSUES, remember the big picture</a:t>
            </a:r>
            <a:endParaRPr lang="en-US" sz="3200"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227297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What Students have to say…</a:t>
            </a:r>
            <a:endParaRPr lang="en-US" dirty="0"/>
          </a:p>
        </p:txBody>
      </p:sp>
      <p:sp>
        <p:nvSpPr>
          <p:cNvPr id="3" name="Text Placeholder 2"/>
          <p:cNvSpPr>
            <a:spLocks noGrp="1"/>
          </p:cNvSpPr>
          <p:nvPr>
            <p:ph type="body" sz="quarter" idx="10"/>
          </p:nvPr>
        </p:nvSpPr>
        <p:spPr>
          <a:xfrm>
            <a:off x="76200" y="685800"/>
            <a:ext cx="9067800" cy="6149376"/>
          </a:xfrm>
        </p:spPr>
        <p:txBody>
          <a:bodyPr/>
          <a:lstStyle/>
          <a:p>
            <a:r>
              <a:rPr lang="en-US" sz="1800" dirty="0">
                <a:effectLst>
                  <a:outerShdw blurRad="38100" dist="38100" dir="2700000" algn="tl">
                    <a:srgbClr val="000000">
                      <a:alpha val="43137"/>
                    </a:srgbClr>
                  </a:outerShdw>
                </a:effectLst>
              </a:rPr>
              <a:t>Doing more hands on activities and creative things helped me more because it is harder for me to just read and take notes. </a:t>
            </a:r>
          </a:p>
          <a:p>
            <a:r>
              <a:rPr lang="en-US" sz="1800" dirty="0">
                <a:solidFill>
                  <a:srgbClr val="FFFF00"/>
                </a:solidFill>
                <a:effectLst>
                  <a:outerShdw blurRad="38100" dist="38100" dir="2700000" algn="tl">
                    <a:srgbClr val="000000">
                      <a:alpha val="43137"/>
                    </a:srgbClr>
                  </a:outerShdw>
                </a:effectLst>
              </a:rPr>
              <a:t>I think the interactive notebook was most helpful when the interaction involved pictures. In the activities where we had to find pictures or draw pictures it always helped me remember the information better. </a:t>
            </a:r>
          </a:p>
          <a:p>
            <a:r>
              <a:rPr lang="en-US" sz="1800" dirty="0">
                <a:effectLst>
                  <a:outerShdw blurRad="38100" dist="38100" dir="2700000" algn="tl">
                    <a:srgbClr val="000000">
                      <a:alpha val="43137"/>
                    </a:srgbClr>
                  </a:outerShdw>
                </a:effectLst>
              </a:rPr>
              <a:t>It was like having an already filled out study guide every test </a:t>
            </a:r>
          </a:p>
          <a:p>
            <a:r>
              <a:rPr lang="en-US" sz="1800" dirty="0">
                <a:solidFill>
                  <a:srgbClr val="FFFF00"/>
                </a:solidFill>
                <a:effectLst>
                  <a:outerShdw blurRad="38100" dist="38100" dir="2700000" algn="tl">
                    <a:srgbClr val="000000">
                      <a:alpha val="43137"/>
                    </a:srgbClr>
                  </a:outerShdw>
                </a:effectLst>
              </a:rPr>
              <a:t>its much easier than carrying a binder and you have everything in there and stapled so you don't loose it </a:t>
            </a:r>
          </a:p>
          <a:p>
            <a:r>
              <a:rPr lang="en-US" sz="1800" dirty="0">
                <a:effectLst>
                  <a:outerShdw blurRad="38100" dist="38100" dir="2700000" algn="tl">
                    <a:srgbClr val="000000">
                      <a:alpha val="43137"/>
                    </a:srgbClr>
                  </a:outerShdw>
                </a:effectLst>
              </a:rPr>
              <a:t>it was ok </a:t>
            </a:r>
          </a:p>
          <a:p>
            <a:r>
              <a:rPr lang="en-US" sz="1800" dirty="0">
                <a:solidFill>
                  <a:srgbClr val="FFFF00"/>
                </a:solidFill>
                <a:effectLst>
                  <a:outerShdw blurRad="38100" dist="38100" dir="2700000" algn="tl">
                    <a:srgbClr val="000000">
                      <a:alpha val="43137"/>
                    </a:srgbClr>
                  </a:outerShdw>
                </a:effectLst>
              </a:rPr>
              <a:t>Going back in it to fill in my study guides was very helpful at the end. I think the interactions didn't help me very much though. </a:t>
            </a:r>
          </a:p>
          <a:p>
            <a:r>
              <a:rPr lang="en-US" sz="1800" dirty="0">
                <a:effectLst>
                  <a:outerShdw blurRad="38100" dist="38100" dir="2700000" algn="tl">
                    <a:srgbClr val="000000">
                      <a:alpha val="43137"/>
                    </a:srgbClr>
                  </a:outerShdw>
                </a:effectLst>
              </a:rPr>
              <a:t>Everything was always organized and right where I needed it. It made studying a breeze.</a:t>
            </a:r>
          </a:p>
          <a:p>
            <a:r>
              <a:rPr lang="en-US" sz="1800" dirty="0">
                <a:solidFill>
                  <a:srgbClr val="FFFF00"/>
                </a:solidFill>
                <a:effectLst>
                  <a:outerShdw blurRad="38100" dist="38100" dir="2700000" algn="tl">
                    <a:srgbClr val="000000">
                      <a:alpha val="43137"/>
                    </a:srgbClr>
                  </a:outerShdw>
                </a:effectLst>
              </a:rPr>
              <a:t>It helped me stay organized and </a:t>
            </a:r>
            <a:r>
              <a:rPr lang="en-US" sz="1800" dirty="0" err="1">
                <a:solidFill>
                  <a:srgbClr val="FFFF00"/>
                </a:solidFill>
                <a:effectLst>
                  <a:outerShdw blurRad="38100" dist="38100" dir="2700000" algn="tl">
                    <a:srgbClr val="000000">
                      <a:alpha val="43137"/>
                    </a:srgbClr>
                  </a:outerShdw>
                </a:effectLst>
              </a:rPr>
              <a:t>i</a:t>
            </a:r>
            <a:r>
              <a:rPr lang="en-US" sz="1800" dirty="0">
                <a:solidFill>
                  <a:srgbClr val="FFFF00"/>
                </a:solidFill>
                <a:effectLst>
                  <a:outerShdw blurRad="38100" dist="38100" dir="2700000" algn="tl">
                    <a:srgbClr val="000000">
                      <a:alpha val="43137"/>
                    </a:srgbClr>
                  </a:outerShdw>
                </a:effectLst>
              </a:rPr>
              <a:t> didn't feel overwhelmed. </a:t>
            </a:r>
            <a:r>
              <a:rPr lang="en-US" sz="1800" dirty="0" smtClean="0">
                <a:solidFill>
                  <a:srgbClr val="FFFF00"/>
                </a:solidFill>
                <a:effectLst>
                  <a:outerShdw blurRad="38100" dist="38100" dir="2700000" algn="tl">
                    <a:srgbClr val="000000">
                      <a:alpha val="43137"/>
                    </a:srgbClr>
                  </a:outerShdw>
                </a:effectLst>
              </a:rPr>
              <a:t>We </a:t>
            </a:r>
            <a:r>
              <a:rPr lang="en-US" sz="1800" dirty="0">
                <a:solidFill>
                  <a:srgbClr val="FFFF00"/>
                </a:solidFill>
                <a:effectLst>
                  <a:outerShdw blurRad="38100" dist="38100" dir="2700000" algn="tl">
                    <a:srgbClr val="000000">
                      <a:alpha val="43137"/>
                    </a:srgbClr>
                  </a:outerShdw>
                </a:effectLst>
              </a:rPr>
              <a:t>could review at any moment in time. </a:t>
            </a:r>
            <a:endParaRPr lang="en-US" sz="1800" dirty="0" smtClean="0">
              <a:solidFill>
                <a:srgbClr val="FFFF00"/>
              </a:solidFill>
              <a:effectLst>
                <a:outerShdw blurRad="38100" dist="38100" dir="2700000" algn="tl">
                  <a:srgbClr val="000000">
                    <a:alpha val="43137"/>
                  </a:srgbClr>
                </a:outerShdw>
              </a:effectLst>
            </a:endParaRPr>
          </a:p>
          <a:p>
            <a:r>
              <a:rPr lang="en-US" sz="1800" dirty="0" smtClean="0">
                <a:effectLst>
                  <a:outerShdw blurRad="38100" dist="38100" dir="2700000" algn="tl">
                    <a:srgbClr val="000000">
                      <a:alpha val="43137"/>
                    </a:srgbClr>
                  </a:outerShdw>
                </a:effectLst>
              </a:rPr>
              <a:t>interactions </a:t>
            </a:r>
            <a:r>
              <a:rPr lang="en-US" sz="1800" dirty="0">
                <a:effectLst>
                  <a:outerShdw blurRad="38100" dist="38100" dir="2700000" algn="tl">
                    <a:srgbClr val="000000">
                      <a:alpha val="43137"/>
                    </a:srgbClr>
                  </a:outerShdw>
                </a:effectLst>
              </a:rPr>
              <a:t>help create a mental image</a:t>
            </a:r>
          </a:p>
          <a:p>
            <a:r>
              <a:rPr lang="en-US" sz="1800" dirty="0">
                <a:solidFill>
                  <a:srgbClr val="FFFF00"/>
                </a:solidFill>
                <a:effectLst>
                  <a:outerShdw blurRad="38100" dist="38100" dir="2700000" algn="tl">
                    <a:srgbClr val="000000">
                      <a:alpha val="43137"/>
                    </a:srgbClr>
                  </a:outerShdw>
                </a:effectLst>
              </a:rPr>
              <a:t>Kept life in this class very organized. I had everything in it, in order, so I wasn't scrambling before tests trying to find everything. </a:t>
            </a:r>
          </a:p>
          <a:p>
            <a:r>
              <a:rPr lang="en-US" sz="1800" dirty="0">
                <a:effectLst>
                  <a:outerShdw blurRad="38100" dist="38100" dir="2700000" algn="tl">
                    <a:srgbClr val="000000">
                      <a:alpha val="43137"/>
                    </a:srgbClr>
                  </a:outerShdw>
                </a:effectLst>
              </a:rPr>
              <a:t>It was a creative way to remember information. </a:t>
            </a:r>
            <a:r>
              <a:rPr lang="en-US" sz="1800" dirty="0" smtClean="0">
                <a:effectLst>
                  <a:outerShdw blurRad="38100" dist="38100" dir="2700000" algn="tl">
                    <a:srgbClr val="000000">
                      <a:alpha val="43137"/>
                    </a:srgbClr>
                  </a:outerShdw>
                </a:effectLst>
              </a:rPr>
              <a:t>It </a:t>
            </a:r>
            <a:r>
              <a:rPr lang="en-US" sz="1800" dirty="0">
                <a:effectLst>
                  <a:outerShdw blurRad="38100" dist="38100" dir="2700000" algn="tl">
                    <a:srgbClr val="000000">
                      <a:alpha val="43137"/>
                    </a:srgbClr>
                  </a:outerShdw>
                </a:effectLst>
              </a:rPr>
              <a:t>was organized and centralized and helped me keep information I needed throughout the year. </a:t>
            </a:r>
            <a:r>
              <a:rPr lang="en-US" sz="1800" dirty="0" smtClean="0">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endParaRPr>
          </a:p>
          <a:p>
            <a:r>
              <a:rPr lang="en-US" sz="1800" dirty="0">
                <a:solidFill>
                  <a:srgbClr val="FFFF00"/>
                </a:solidFill>
                <a:effectLst>
                  <a:outerShdw blurRad="38100" dist="38100" dir="2700000" algn="tl">
                    <a:srgbClr val="000000">
                      <a:alpha val="43137"/>
                    </a:srgbClr>
                  </a:outerShdw>
                </a:effectLst>
              </a:rPr>
              <a:t>Looking back at interactions because they outline and display ideas and info in an easy way for studying </a:t>
            </a:r>
          </a:p>
          <a:p>
            <a:r>
              <a:rPr lang="en-US" sz="1800" dirty="0">
                <a:effectLst>
                  <a:outerShdw blurRad="38100" dist="38100" dir="2700000" algn="tl">
                    <a:srgbClr val="000000">
                      <a:alpha val="43137"/>
                    </a:srgbClr>
                  </a:outerShdw>
                </a:effectLst>
              </a:rPr>
              <a:t>Nothing really. The interactions kind of took up my time </a:t>
            </a:r>
          </a:p>
        </p:txBody>
      </p:sp>
    </p:spTree>
    <p:extLst>
      <p:ext uri="{BB962C8B-B14F-4D97-AF65-F5344CB8AC3E}">
        <p14:creationId xmlns:p14="http://schemas.microsoft.com/office/powerpoint/2010/main" val="11207861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teachers have to say…</a:t>
            </a:r>
            <a:endParaRPr lang="en-US" dirty="0"/>
          </a:p>
        </p:txBody>
      </p:sp>
      <p:sp>
        <p:nvSpPr>
          <p:cNvPr id="3" name="Text Placeholder 2"/>
          <p:cNvSpPr>
            <a:spLocks noGrp="1"/>
          </p:cNvSpPr>
          <p:nvPr>
            <p:ph type="body" sz="quarter" idx="10"/>
          </p:nvPr>
        </p:nvSpPr>
        <p:spPr>
          <a:xfrm>
            <a:off x="76200" y="914400"/>
            <a:ext cx="8839200" cy="6263253"/>
          </a:xfrm>
        </p:spPr>
        <p:txBody>
          <a:bodyPr/>
          <a:lstStyle/>
          <a:p>
            <a:r>
              <a:rPr lang="en-US" sz="2200" dirty="0" smtClean="0">
                <a:effectLst>
                  <a:outerShdw blurRad="38100" dist="38100" dir="2700000" algn="tl">
                    <a:srgbClr val="000000">
                      <a:alpha val="43137"/>
                    </a:srgbClr>
                  </a:outerShdw>
                </a:effectLst>
              </a:rPr>
              <a:t>The </a:t>
            </a:r>
            <a:r>
              <a:rPr lang="en-US" sz="2200" dirty="0">
                <a:effectLst>
                  <a:outerShdw blurRad="38100" dist="38100" dir="2700000" algn="tl">
                    <a:srgbClr val="000000">
                      <a:alpha val="43137"/>
                    </a:srgbClr>
                  </a:outerShdw>
                </a:effectLst>
              </a:rPr>
              <a:t>kids remembered the material better!</a:t>
            </a:r>
          </a:p>
          <a:p>
            <a:r>
              <a:rPr lang="en-US" sz="2200" dirty="0" smtClean="0">
                <a:solidFill>
                  <a:srgbClr val="FFFF00"/>
                </a:solidFill>
                <a:effectLst>
                  <a:outerShdw blurRad="38100" dist="38100" dir="2700000" algn="tl">
                    <a:srgbClr val="000000">
                      <a:alpha val="43137"/>
                    </a:srgbClr>
                  </a:outerShdw>
                </a:effectLst>
              </a:rPr>
              <a:t>Students </a:t>
            </a:r>
            <a:r>
              <a:rPr lang="en-US" sz="2200" dirty="0">
                <a:solidFill>
                  <a:srgbClr val="FFFF00"/>
                </a:solidFill>
                <a:effectLst>
                  <a:outerShdw blurRad="38100" dist="38100" dir="2700000" algn="tl">
                    <a:srgbClr val="000000">
                      <a:alpha val="43137"/>
                    </a:srgbClr>
                  </a:outerShdw>
                </a:effectLst>
              </a:rPr>
              <a:t>were accountable for their practice and use of class concepts.</a:t>
            </a:r>
          </a:p>
          <a:p>
            <a:r>
              <a:rPr lang="en-US" sz="2200" dirty="0" smtClean="0">
                <a:effectLst>
                  <a:outerShdw blurRad="38100" dist="38100" dir="2700000" algn="tl">
                    <a:srgbClr val="000000">
                      <a:alpha val="43137"/>
                    </a:srgbClr>
                  </a:outerShdw>
                </a:effectLst>
              </a:rPr>
              <a:t>I </a:t>
            </a:r>
            <a:r>
              <a:rPr lang="en-US" sz="2200" dirty="0">
                <a:effectLst>
                  <a:outerShdw blurRad="38100" dist="38100" dir="2700000" algn="tl">
                    <a:srgbClr val="000000">
                      <a:alpha val="43137"/>
                    </a:srgbClr>
                  </a:outerShdw>
                </a:effectLst>
              </a:rPr>
              <a:t>liked the "forced" organization, as well as the idea of getting students to use their notes to make them meaningful to them. I loved that students had to take everything a step further in making their learning useful and meaningful to them. It also easily allowed me to identify areas of improvement based on the quality of their interactions.</a:t>
            </a:r>
          </a:p>
          <a:p>
            <a:r>
              <a:rPr lang="en-US" sz="2200" dirty="0" smtClean="0">
                <a:solidFill>
                  <a:srgbClr val="FFFF00"/>
                </a:solidFill>
                <a:effectLst>
                  <a:outerShdw blurRad="38100" dist="38100" dir="2700000" algn="tl">
                    <a:srgbClr val="000000">
                      <a:alpha val="43137"/>
                    </a:srgbClr>
                  </a:outerShdw>
                </a:effectLst>
              </a:rPr>
              <a:t>The </a:t>
            </a:r>
            <a:r>
              <a:rPr lang="en-US" sz="2200" dirty="0">
                <a:solidFill>
                  <a:srgbClr val="FFFF00"/>
                </a:solidFill>
                <a:effectLst>
                  <a:outerShdw blurRad="38100" dist="38100" dir="2700000" algn="tl">
                    <a:srgbClr val="000000">
                      <a:alpha val="43137"/>
                    </a:srgbClr>
                  </a:outerShdw>
                </a:effectLst>
              </a:rPr>
              <a:t>organization. Students knew exactly where everything was for every chapter. The other thing is it significantly cut down on the grading I have to do. I was not collecting and handing back papers on a daily or even weekly basis. It was a one-time collection every few weeks.</a:t>
            </a:r>
          </a:p>
          <a:p>
            <a:r>
              <a:rPr lang="en-US" sz="2200" dirty="0" smtClean="0">
                <a:effectLst>
                  <a:outerShdw blurRad="38100" dist="38100" dir="2700000" algn="tl">
                    <a:srgbClr val="000000">
                      <a:alpha val="43137"/>
                    </a:srgbClr>
                  </a:outerShdw>
                </a:effectLst>
              </a:rPr>
              <a:t>Like </a:t>
            </a:r>
            <a:r>
              <a:rPr lang="en-US" sz="2200" dirty="0">
                <a:effectLst>
                  <a:outerShdw blurRad="38100" dist="38100" dir="2700000" algn="tl">
                    <a:srgbClr val="000000">
                      <a:alpha val="43137"/>
                    </a:srgbClr>
                  </a:outerShdw>
                </a:effectLst>
              </a:rPr>
              <a:t>that it incorporated their knowledge with their notes, provided accountability to take notes</a:t>
            </a:r>
          </a:p>
          <a:p>
            <a:r>
              <a:rPr lang="en-US" sz="2200" dirty="0" smtClean="0">
                <a:solidFill>
                  <a:srgbClr val="FFFF00"/>
                </a:solidFill>
                <a:effectLst>
                  <a:outerShdw blurRad="38100" dist="38100" dir="2700000" algn="tl">
                    <a:srgbClr val="000000">
                      <a:alpha val="43137"/>
                    </a:srgbClr>
                  </a:outerShdw>
                </a:effectLst>
              </a:rPr>
              <a:t>It </a:t>
            </a:r>
            <a:r>
              <a:rPr lang="en-US" sz="2200" dirty="0">
                <a:solidFill>
                  <a:srgbClr val="FFFF00"/>
                </a:solidFill>
                <a:effectLst>
                  <a:outerShdw blurRad="38100" dist="38100" dir="2700000" algn="tl">
                    <a:srgbClr val="000000">
                      <a:alpha val="43137"/>
                    </a:srgbClr>
                  </a:outerShdw>
                </a:effectLst>
              </a:rPr>
              <a:t>gave the students a chance to creatively interact with their notes and synthesize the information into something that makes sense and into something that they will remember.</a:t>
            </a:r>
          </a:p>
          <a:p>
            <a:r>
              <a:rPr lang="en-US" sz="2200" dirty="0" smtClean="0">
                <a:effectLst>
                  <a:outerShdw blurRad="38100" dist="38100" dir="2700000" algn="tl">
                    <a:srgbClr val="000000">
                      <a:alpha val="43137"/>
                    </a:srgbClr>
                  </a:outerShdw>
                </a:effectLst>
              </a:rPr>
              <a:t>I </a:t>
            </a:r>
            <a:r>
              <a:rPr lang="en-US" sz="2200" dirty="0">
                <a:effectLst>
                  <a:outerShdw blurRad="38100" dist="38100" dir="2700000" algn="tl">
                    <a:srgbClr val="000000">
                      <a:alpha val="43137"/>
                    </a:srgbClr>
                  </a:outerShdw>
                </a:effectLst>
              </a:rPr>
              <a:t>liked that it kept the students organized, and that their notes were right there when they did their homework.</a:t>
            </a:r>
          </a:p>
          <a:p>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438118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teachers would change…</a:t>
            </a:r>
            <a:endParaRPr lang="en-US" dirty="0"/>
          </a:p>
        </p:txBody>
      </p:sp>
      <p:sp>
        <p:nvSpPr>
          <p:cNvPr id="3" name="Text Placeholder 2"/>
          <p:cNvSpPr>
            <a:spLocks noGrp="1"/>
          </p:cNvSpPr>
          <p:nvPr>
            <p:ph type="body" sz="quarter" idx="10"/>
          </p:nvPr>
        </p:nvSpPr>
        <p:spPr>
          <a:xfrm>
            <a:off x="152400" y="914400"/>
            <a:ext cx="8991600" cy="5983176"/>
          </a:xfrm>
        </p:spPr>
        <p:txBody>
          <a:bodyPr/>
          <a:lstStyle/>
          <a:p>
            <a:r>
              <a:rPr lang="en-US" sz="1800" dirty="0" smtClean="0">
                <a:effectLst>
                  <a:outerShdw blurRad="38100" dist="38100" dir="2700000" algn="tl">
                    <a:srgbClr val="000000">
                      <a:alpha val="43137"/>
                    </a:srgbClr>
                  </a:outerShdw>
                </a:effectLst>
              </a:rPr>
              <a:t>I </a:t>
            </a:r>
            <a:r>
              <a:rPr lang="en-US" sz="1800" dirty="0">
                <a:effectLst>
                  <a:outerShdw blurRad="38100" dist="38100" dir="2700000" algn="tl">
                    <a:srgbClr val="000000">
                      <a:alpha val="43137"/>
                    </a:srgbClr>
                  </a:outerShdw>
                </a:effectLst>
              </a:rPr>
              <a:t>would keep track of the different items I asked them to write in notebook in order to make checking them easier.</a:t>
            </a:r>
          </a:p>
          <a:p>
            <a:r>
              <a:rPr lang="en-US" sz="1800" dirty="0" smtClean="0">
                <a:solidFill>
                  <a:srgbClr val="FFFF00"/>
                </a:solidFill>
                <a:effectLst>
                  <a:outerShdw blurRad="38100" dist="38100" dir="2700000" algn="tl">
                    <a:srgbClr val="000000">
                      <a:alpha val="43137"/>
                    </a:srgbClr>
                  </a:outerShdw>
                </a:effectLst>
              </a:rPr>
              <a:t>I </a:t>
            </a:r>
            <a:r>
              <a:rPr lang="en-US" sz="1800" dirty="0">
                <a:solidFill>
                  <a:srgbClr val="FFFF00"/>
                </a:solidFill>
                <a:effectLst>
                  <a:outerShdw blurRad="38100" dist="38100" dir="2700000" algn="tl">
                    <a:srgbClr val="000000">
                      <a:alpha val="43137"/>
                    </a:srgbClr>
                  </a:outerShdw>
                </a:effectLst>
              </a:rPr>
              <a:t>would stress the importance of a 5-subject notebook more, as well as the need for a mini stapler. I would also like to get more ideas for useful interactions to keep things "interesting and new".</a:t>
            </a:r>
          </a:p>
          <a:p>
            <a:r>
              <a:rPr lang="en-US" sz="1800" dirty="0" smtClean="0">
                <a:effectLst>
                  <a:outerShdw blurRad="38100" dist="38100" dir="2700000" algn="tl">
                    <a:srgbClr val="000000">
                      <a:alpha val="43137"/>
                    </a:srgbClr>
                  </a:outerShdw>
                </a:effectLst>
              </a:rPr>
              <a:t>I </a:t>
            </a:r>
            <a:r>
              <a:rPr lang="en-US" sz="1800" dirty="0">
                <a:effectLst>
                  <a:outerShdw blurRad="38100" dist="38100" dir="2700000" algn="tl">
                    <a:srgbClr val="000000">
                      <a:alpha val="43137"/>
                    </a:srgbClr>
                  </a:outerShdw>
                </a:effectLst>
              </a:rPr>
              <a:t>am working on gathering class reviews to see what I might change; one may be that rather than students doing their own interactions (not directed by me) have them summarize their nightly reading.</a:t>
            </a:r>
          </a:p>
          <a:p>
            <a:r>
              <a:rPr lang="en-US" sz="1800" dirty="0" smtClean="0">
                <a:solidFill>
                  <a:srgbClr val="FFFF00"/>
                </a:solidFill>
                <a:effectLst>
                  <a:outerShdw blurRad="38100" dist="38100" dir="2700000" algn="tl">
                    <a:srgbClr val="000000">
                      <a:alpha val="43137"/>
                    </a:srgbClr>
                  </a:outerShdw>
                </a:effectLst>
              </a:rPr>
              <a:t>The </a:t>
            </a:r>
            <a:r>
              <a:rPr lang="en-US" sz="1800" dirty="0">
                <a:solidFill>
                  <a:srgbClr val="FFFF00"/>
                </a:solidFill>
                <a:effectLst>
                  <a:outerShdw blurRad="38100" dist="38100" dir="2700000" algn="tl">
                    <a:srgbClr val="000000">
                      <a:alpha val="43137"/>
                    </a:srgbClr>
                  </a:outerShdw>
                </a:effectLst>
              </a:rPr>
              <a:t>only way I plan on changing next year is to look into possibly doing a separate notebook for section vocab/questions because most students had to use two notebooks this year.</a:t>
            </a:r>
          </a:p>
          <a:p>
            <a:r>
              <a:rPr lang="en-US" sz="1800" dirty="0" smtClean="0">
                <a:effectLst>
                  <a:outerShdw blurRad="38100" dist="38100" dir="2700000" algn="tl">
                    <a:srgbClr val="000000">
                      <a:alpha val="43137"/>
                    </a:srgbClr>
                  </a:outerShdw>
                </a:effectLst>
              </a:rPr>
              <a:t>I </a:t>
            </a:r>
            <a:r>
              <a:rPr lang="en-US" sz="1800" dirty="0">
                <a:effectLst>
                  <a:outerShdw blurRad="38100" dist="38100" dir="2700000" algn="tl">
                    <a:srgbClr val="000000">
                      <a:alpha val="43137"/>
                    </a:srgbClr>
                  </a:outerShdw>
                </a:effectLst>
              </a:rPr>
              <a:t>will work next year on a description for all of the interactions that I will give to make them a little clearer on expectations.</a:t>
            </a:r>
          </a:p>
          <a:p>
            <a:r>
              <a:rPr lang="en-US" sz="1800" dirty="0" smtClean="0">
                <a:solidFill>
                  <a:srgbClr val="FFFF00"/>
                </a:solidFill>
                <a:effectLst>
                  <a:outerShdw blurRad="38100" dist="38100" dir="2700000" algn="tl">
                    <a:srgbClr val="000000">
                      <a:alpha val="43137"/>
                    </a:srgbClr>
                  </a:outerShdw>
                </a:effectLst>
              </a:rPr>
              <a:t>I'll </a:t>
            </a:r>
            <a:r>
              <a:rPr lang="en-US" sz="1800" dirty="0">
                <a:solidFill>
                  <a:srgbClr val="FFFF00"/>
                </a:solidFill>
                <a:effectLst>
                  <a:outerShdw blurRad="38100" dist="38100" dir="2700000" algn="tl">
                    <a:srgbClr val="000000">
                      <a:alpha val="43137"/>
                    </a:srgbClr>
                  </a:outerShdw>
                </a:effectLst>
              </a:rPr>
              <a:t>be doing something very similar next year, but I'll be using a 3 ring binder instead. Everything will be in the same order as I did this year, but I give note handouts 99% of the time, so I felt I was wasting the </a:t>
            </a:r>
            <a:r>
              <a:rPr lang="en-US" sz="1800" dirty="0" smtClean="0">
                <a:solidFill>
                  <a:srgbClr val="FFFF00"/>
                </a:solidFill>
                <a:effectLst>
                  <a:outerShdw blurRad="38100" dist="38100" dir="2700000" algn="tl">
                    <a:srgbClr val="000000">
                      <a:alpha val="43137"/>
                    </a:srgbClr>
                  </a:outerShdw>
                </a:effectLst>
              </a:rPr>
              <a:t>actual paper</a:t>
            </a:r>
            <a:endParaRPr lang="en-US" sz="1800" dirty="0">
              <a:solidFill>
                <a:srgbClr val="FFFF00"/>
              </a:solidFill>
              <a:effectLst>
                <a:outerShdw blurRad="38100" dist="38100" dir="2700000" algn="tl">
                  <a:srgbClr val="000000">
                    <a:alpha val="43137"/>
                  </a:srgbClr>
                </a:outerShdw>
              </a:effectLst>
            </a:endParaRPr>
          </a:p>
          <a:p>
            <a:r>
              <a:rPr lang="en-US" sz="1800" dirty="0" smtClean="0">
                <a:effectLst>
                  <a:outerShdw blurRad="38100" dist="38100" dir="2700000" algn="tl">
                    <a:srgbClr val="000000">
                      <a:alpha val="43137"/>
                    </a:srgbClr>
                  </a:outerShdw>
                </a:effectLst>
              </a:rPr>
              <a:t>I'm </a:t>
            </a:r>
            <a:r>
              <a:rPr lang="en-US" sz="1800" dirty="0">
                <a:effectLst>
                  <a:outerShdw blurRad="38100" dist="38100" dir="2700000" algn="tl">
                    <a:srgbClr val="000000">
                      <a:alpha val="43137"/>
                    </a:srgbClr>
                  </a:outerShdw>
                </a:effectLst>
              </a:rPr>
              <a:t>going to use the same idea, but with a 3 ring binder next year. That way I don't waste the spirals paper, and they will all be the correct size</a:t>
            </a:r>
          </a:p>
          <a:p>
            <a:r>
              <a:rPr lang="en-US" sz="1800" dirty="0" smtClean="0">
                <a:solidFill>
                  <a:srgbClr val="FFFF00"/>
                </a:solidFill>
                <a:effectLst>
                  <a:outerShdw blurRad="38100" dist="38100" dir="2700000" algn="tl">
                    <a:srgbClr val="000000">
                      <a:alpha val="43137"/>
                    </a:srgbClr>
                  </a:outerShdw>
                </a:effectLst>
              </a:rPr>
              <a:t>find </a:t>
            </a:r>
            <a:r>
              <a:rPr lang="en-US" sz="1800" dirty="0">
                <a:solidFill>
                  <a:srgbClr val="FFFF00"/>
                </a:solidFill>
                <a:effectLst>
                  <a:outerShdw blurRad="38100" dist="38100" dir="2700000" algn="tl">
                    <a:srgbClr val="000000">
                      <a:alpha val="43137"/>
                    </a:srgbClr>
                  </a:outerShdw>
                </a:effectLst>
              </a:rPr>
              <a:t>a way to make it manageable - eliminate some interactions</a:t>
            </a:r>
          </a:p>
          <a:p>
            <a:r>
              <a:rPr lang="en-US" sz="1800" dirty="0" smtClean="0">
                <a:effectLst>
                  <a:outerShdw blurRad="38100" dist="38100" dir="2700000" algn="tl">
                    <a:srgbClr val="000000">
                      <a:alpha val="43137"/>
                    </a:srgbClr>
                  </a:outerShdw>
                </a:effectLst>
              </a:rPr>
              <a:t>Like </a:t>
            </a:r>
            <a:r>
              <a:rPr lang="en-US" sz="1800" dirty="0">
                <a:effectLst>
                  <a:outerShdw blurRad="38100" dist="38100" dir="2700000" algn="tl">
                    <a:srgbClr val="000000">
                      <a:alpha val="43137"/>
                    </a:srgbClr>
                  </a:outerShdw>
                </a:effectLst>
              </a:rPr>
              <a:t>I said above, I felt pressure to do a comprehensive check at the end of the unit or quarter, but that felt overwhelming to me, logistically.  I do quick checks on a frequent basis, and never take the notebooks up from the kids. That's been a positive change for me.</a:t>
            </a:r>
          </a:p>
          <a:p>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591554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1219200"/>
            <a:ext cx="7690114" cy="1384994"/>
          </a:xfrm>
        </p:spPr>
        <p:txBody>
          <a:bodyPr/>
          <a:lstStyle/>
          <a:p>
            <a:r>
              <a:rPr lang="en-US" dirty="0" smtClean="0"/>
              <a:t>Individual Application</a:t>
            </a:r>
            <a:endParaRPr lang="en-US" dirty="0"/>
          </a:p>
        </p:txBody>
      </p:sp>
    </p:spTree>
    <p:extLst>
      <p:ext uri="{BB962C8B-B14F-4D97-AF65-F5344CB8AC3E}">
        <p14:creationId xmlns:p14="http://schemas.microsoft.com/office/powerpoint/2010/main" val="91319316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Questions?</a:t>
            </a:r>
            <a:endParaRPr lang="en-US" dirty="0"/>
          </a:p>
        </p:txBody>
      </p:sp>
    </p:spTree>
    <p:extLst>
      <p:ext uri="{BB962C8B-B14F-4D97-AF65-F5344CB8AC3E}">
        <p14:creationId xmlns:p14="http://schemas.microsoft.com/office/powerpoint/2010/main" val="226879511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86200"/>
            <a:ext cx="7043208" cy="1523494"/>
          </a:xfrm>
        </p:spPr>
        <p:txBody>
          <a:bodyPr/>
          <a:lstStyle/>
          <a:p>
            <a:r>
              <a:rPr lang="en-US" sz="4800" dirty="0" smtClean="0"/>
              <a:t/>
            </a:r>
            <a:br>
              <a:rPr lang="en-US" sz="4800" dirty="0" smtClean="0"/>
            </a:br>
            <a:r>
              <a:rPr lang="en-US" sz="4800" dirty="0" smtClean="0"/>
              <a:t/>
            </a:r>
            <a:br>
              <a:rPr lang="en-US" sz="4800" dirty="0" smtClean="0"/>
            </a:br>
            <a:r>
              <a:rPr lang="en-US" sz="4800" dirty="0" smtClean="0"/>
              <a:t>Feel free to contact us!</a:t>
            </a:r>
            <a:br>
              <a:rPr lang="en-US" sz="4800" dirty="0" smtClean="0"/>
            </a:br>
            <a:r>
              <a:rPr lang="en-US" sz="4800" dirty="0" smtClean="0"/>
              <a:t/>
            </a:r>
            <a:br>
              <a:rPr lang="en-US" sz="4800" dirty="0" smtClean="0"/>
            </a:br>
            <a:r>
              <a:rPr lang="en-US" sz="4400" dirty="0"/>
              <a:t>Kristi Neuroth</a:t>
            </a:r>
            <a:br>
              <a:rPr lang="en-US" sz="4400" dirty="0"/>
            </a:br>
            <a:r>
              <a:rPr lang="en-US" sz="4400" i="1" dirty="0"/>
              <a:t>k</a:t>
            </a:r>
            <a:r>
              <a:rPr lang="en-US" sz="4400" i="1" dirty="0" smtClean="0">
                <a:hlinkClick r:id="rId2"/>
              </a:rPr>
              <a:t>risti.neuroth@wcs.edu</a:t>
            </a:r>
            <a:r>
              <a:rPr lang="en-US" sz="4400" i="1" dirty="0"/>
              <a:t/>
            </a:r>
            <a:br>
              <a:rPr lang="en-US" sz="4400" i="1" dirty="0"/>
            </a:br>
            <a:r>
              <a:rPr lang="en-US" sz="4400" i="1" dirty="0" smtClean="0"/>
              <a:t/>
            </a:r>
            <a:br>
              <a:rPr lang="en-US" sz="4400" i="1" dirty="0" smtClean="0"/>
            </a:br>
            <a:r>
              <a:rPr lang="en-US" sz="4400" i="1" dirty="0" smtClean="0"/>
              <a:t/>
            </a:r>
            <a:br>
              <a:rPr lang="en-US" sz="4400" i="1" dirty="0" smtClean="0"/>
            </a:br>
            <a:r>
              <a:rPr lang="en-US" sz="4400" dirty="0"/>
              <a:t>Ashley Flood</a:t>
            </a:r>
            <a:br>
              <a:rPr lang="en-US" sz="4400" dirty="0"/>
            </a:br>
            <a:r>
              <a:rPr lang="en-US" sz="4400" i="1" dirty="0" smtClean="0">
                <a:hlinkClick r:id="rId3"/>
              </a:rPr>
              <a:t>ashley.flood@wcs.edu</a:t>
            </a:r>
            <a:r>
              <a:rPr lang="en-US" sz="4400" i="1" dirty="0" smtClean="0"/>
              <a:t> </a:t>
            </a: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dirty="0" smtClean="0"/>
              <a:t/>
            </a:r>
            <a:br>
              <a:rPr lang="en-US" dirty="0" smtClean="0"/>
            </a:br>
            <a:endParaRPr lang="en-US" dirty="0"/>
          </a:p>
        </p:txBody>
      </p:sp>
    </p:spTree>
    <p:extLst>
      <p:ext uri="{BB962C8B-B14F-4D97-AF65-F5344CB8AC3E}">
        <p14:creationId xmlns:p14="http://schemas.microsoft.com/office/powerpoint/2010/main" val="32871261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5" name="Content Placeholder 4"/>
          <p:cNvSpPr>
            <a:spLocks noGrp="1"/>
          </p:cNvSpPr>
          <p:nvPr>
            <p:ph idx="1"/>
          </p:nvPr>
        </p:nvSpPr>
        <p:spPr>
          <a:xfrm>
            <a:off x="381000" y="1070515"/>
            <a:ext cx="8382000" cy="6549485"/>
          </a:xfrm>
        </p:spPr>
        <p:txBody>
          <a:bodyPr/>
          <a:lstStyle/>
          <a:p>
            <a:r>
              <a:rPr lang="en-US" sz="2800" dirty="0" smtClean="0"/>
              <a:t>Introduction to the interactive notebook</a:t>
            </a:r>
          </a:p>
          <a:p>
            <a:r>
              <a:rPr lang="en-US" sz="2800" dirty="0" smtClean="0"/>
              <a:t>How to introduce the notebook to students</a:t>
            </a:r>
          </a:p>
          <a:p>
            <a:r>
              <a:rPr lang="en-US" sz="2800" dirty="0" smtClean="0"/>
              <a:t>Research </a:t>
            </a:r>
          </a:p>
          <a:p>
            <a:r>
              <a:rPr lang="en-US" sz="2800" dirty="0" smtClean="0"/>
              <a:t>Goals of the interactive notebook</a:t>
            </a:r>
          </a:p>
          <a:p>
            <a:r>
              <a:rPr lang="en-US" sz="2800" dirty="0" smtClean="0"/>
              <a:t>Organization of interactive notebook</a:t>
            </a:r>
          </a:p>
          <a:p>
            <a:r>
              <a:rPr lang="en-US" sz="2800" dirty="0" smtClean="0"/>
              <a:t>Examples of student “interactions”</a:t>
            </a:r>
          </a:p>
          <a:p>
            <a:r>
              <a:rPr lang="en-US" sz="2800" dirty="0" smtClean="0"/>
              <a:t>Variations of the notebook</a:t>
            </a:r>
          </a:p>
          <a:p>
            <a:r>
              <a:rPr lang="en-US" sz="2800" dirty="0" smtClean="0"/>
              <a:t>Disclaimers</a:t>
            </a:r>
          </a:p>
          <a:p>
            <a:r>
              <a:rPr lang="en-US" sz="2800" dirty="0" smtClean="0"/>
              <a:t>Grading the notebook</a:t>
            </a:r>
          </a:p>
          <a:p>
            <a:r>
              <a:rPr lang="en-US" sz="2800" dirty="0" smtClean="0"/>
              <a:t>Value of using the notebook</a:t>
            </a:r>
          </a:p>
          <a:p>
            <a:r>
              <a:rPr lang="en-US" sz="2800" dirty="0" smtClean="0"/>
              <a:t>Questions</a:t>
            </a:r>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28182360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1</a:t>
            </a:r>
            <a:endParaRPr lang="en-US" dirty="0"/>
          </a:p>
        </p:txBody>
      </p:sp>
      <p:sp>
        <p:nvSpPr>
          <p:cNvPr id="4" name="Text Placeholder 3"/>
          <p:cNvSpPr>
            <a:spLocks noGrp="1"/>
          </p:cNvSpPr>
          <p:nvPr>
            <p:ph type="body" sz="quarter" idx="10"/>
          </p:nvPr>
        </p:nvSpPr>
        <p:spPr/>
        <p:txBody>
          <a:bodyPr/>
          <a:lstStyle/>
          <a:p>
            <a:r>
              <a:rPr lang="en-US" dirty="0" smtClean="0"/>
              <a:t>Let’s begin with an experiment…</a:t>
            </a:r>
            <a:endParaRPr lang="en-US" dirty="0"/>
          </a:p>
        </p:txBody>
      </p:sp>
    </p:spTree>
    <p:extLst>
      <p:ext uri="{BB962C8B-B14F-4D97-AF65-F5344CB8AC3E}">
        <p14:creationId xmlns:p14="http://schemas.microsoft.com/office/powerpoint/2010/main" val="57502006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1026" name="Picture 2" descr="C:\Users\kristib\AppData\Local\Temp\imag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103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2050" name="Picture 2" descr="C:\Users\kristib\AppData\Local\Temp\image-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639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2</a:t>
            </a:r>
            <a:endParaRPr lang="en-US" dirty="0"/>
          </a:p>
        </p:txBody>
      </p:sp>
      <p:sp>
        <p:nvSpPr>
          <p:cNvPr id="4" name="Text Placeholder 3"/>
          <p:cNvSpPr>
            <a:spLocks noGrp="1"/>
          </p:cNvSpPr>
          <p:nvPr>
            <p:ph type="body" sz="quarter" idx="10"/>
          </p:nvPr>
        </p:nvSpPr>
        <p:spPr/>
        <p:txBody>
          <a:bodyPr/>
          <a:lstStyle/>
          <a:p>
            <a:r>
              <a:rPr lang="en-US" dirty="0" smtClean="0"/>
              <a:t>The Research/</a:t>
            </a:r>
          </a:p>
          <a:p>
            <a:r>
              <a:rPr lang="en-US" dirty="0" smtClean="0"/>
              <a:t>Nuts and Bolts</a:t>
            </a:r>
            <a:endParaRPr lang="en-US" dirty="0"/>
          </a:p>
        </p:txBody>
      </p:sp>
    </p:spTree>
    <p:extLst>
      <p:ext uri="{BB962C8B-B14F-4D97-AF65-F5344CB8AC3E}">
        <p14:creationId xmlns:p14="http://schemas.microsoft.com/office/powerpoint/2010/main" val="15615998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7043208" cy="1295400"/>
          </a:xfrm>
        </p:spPr>
        <p:txBody>
          <a:bodyPr/>
          <a:lstStyle/>
          <a:p>
            <a:r>
              <a:rPr lang="en-US" dirty="0" smtClean="0"/>
              <a:t>What Research Says…</a:t>
            </a:r>
            <a:endParaRPr lang="en-US" dirty="0"/>
          </a:p>
        </p:txBody>
      </p:sp>
      <p:sp>
        <p:nvSpPr>
          <p:cNvPr id="3" name="Subtitle 2"/>
          <p:cNvSpPr>
            <a:spLocks noGrp="1"/>
          </p:cNvSpPr>
          <p:nvPr>
            <p:ph type="subTitle" idx="1"/>
          </p:nvPr>
        </p:nvSpPr>
        <p:spPr>
          <a:xfrm>
            <a:off x="152400" y="1295400"/>
            <a:ext cx="8839200" cy="5334000"/>
          </a:xfrm>
        </p:spPr>
        <p:txBody>
          <a:bodyPr/>
          <a:lstStyle/>
          <a:p>
            <a:r>
              <a:rPr lang="en-US" b="1" dirty="0"/>
              <a:t>Encoding</a:t>
            </a:r>
            <a:r>
              <a:rPr lang="en-US" dirty="0"/>
              <a:t> (get info into our brain)</a:t>
            </a:r>
          </a:p>
          <a:p>
            <a:pPr lvl="1" algn="l"/>
            <a:r>
              <a:rPr lang="en-US" dirty="0"/>
              <a:t>Visual (Pictures)</a:t>
            </a:r>
          </a:p>
          <a:p>
            <a:pPr lvl="1" algn="l"/>
            <a:r>
              <a:rPr lang="en-US" dirty="0"/>
              <a:t>Semantic (Meaning)</a:t>
            </a:r>
          </a:p>
          <a:p>
            <a:pPr lvl="1" algn="l"/>
            <a:r>
              <a:rPr lang="en-US" dirty="0"/>
              <a:t>Acoustic (Sound)</a:t>
            </a:r>
          </a:p>
          <a:p>
            <a:r>
              <a:rPr lang="en-US" b="1" dirty="0">
                <a:solidFill>
                  <a:srgbClr val="FF3300"/>
                </a:solidFill>
              </a:rPr>
              <a:t>Why Color?</a:t>
            </a:r>
          </a:p>
          <a:p>
            <a:pPr lvl="1" algn="l"/>
            <a:r>
              <a:rPr lang="en-US" dirty="0"/>
              <a:t>Color is a most powerful stimulus for the brain. </a:t>
            </a:r>
          </a:p>
          <a:p>
            <a:pPr lvl="1" algn="l"/>
            <a:r>
              <a:rPr lang="en-US" dirty="0"/>
              <a:t>The brain sees and remembers color first!</a:t>
            </a:r>
          </a:p>
          <a:p>
            <a:pPr lvl="1" algn="l"/>
            <a:r>
              <a:rPr lang="en-US" dirty="0"/>
              <a:t>Color opens the mathematical process and scientific process </a:t>
            </a:r>
          </a:p>
          <a:p>
            <a:pPr lvl="1" algn="l"/>
            <a:r>
              <a:rPr lang="en-US" dirty="0"/>
              <a:t>Color is a frequency that can connect and create a </a:t>
            </a:r>
            <a:r>
              <a:rPr lang="en-US" dirty="0" err="1"/>
              <a:t>neuropathway</a:t>
            </a:r>
            <a:endParaRPr lang="en-US" dirty="0"/>
          </a:p>
          <a:p>
            <a:pPr lvl="1" algn="l"/>
            <a:r>
              <a:rPr lang="en-US" dirty="0"/>
              <a:t>Connector to all the types of intelligences we have</a:t>
            </a:r>
          </a:p>
        </p:txBody>
      </p:sp>
    </p:spTree>
    <p:extLst>
      <p:ext uri="{BB962C8B-B14F-4D97-AF65-F5344CB8AC3E}">
        <p14:creationId xmlns:p14="http://schemas.microsoft.com/office/powerpoint/2010/main" val="28900551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2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mso-contentType ?>
<FormTemplates xmlns="http://schemas.microsoft.com/sharepoint/v3/contenttype/forms">
  <Display>DocumentLibraryForm</Display>
  <Edit>AssetEditForm</Edit>
  <New>DocumentLibraryForm</New>
</FormTemplates>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63B724B-4C21-454F-A2AD-945105DC16DD}">
  <ds:schemaRefs>
    <ds:schemaRef ds:uri="ESRI.ArcGIS.Mapping.OfficeIntegration.PowerPointInfo"/>
  </ds:schemaRefs>
</ds:datastoreItem>
</file>

<file path=customXml/itemProps2.xml><?xml version="1.0" encoding="utf-8"?>
<ds:datastoreItem xmlns:ds="http://schemas.openxmlformats.org/officeDocument/2006/customXml" ds:itemID="{B498CC33-B084-450D-A822-421DC0732658}">
  <ds:schemaRefs>
    <ds:schemaRef ds:uri="ESRI.ArcGIS.Mapping.OfficeIntegration.PowerPointInfo"/>
  </ds:schemaRefs>
</ds:datastoreItem>
</file>

<file path=customXml/itemProps3.xml><?xml version="1.0" encoding="utf-8"?>
<ds:datastoreItem xmlns:ds="http://schemas.openxmlformats.org/officeDocument/2006/customXml" ds:itemID="{DBDAFDB7-416D-4CB1-9DF3-4151850A33D8}">
  <ds:schemaRefs>
    <ds:schemaRef ds:uri="ESRI.ArcGIS.Mapping.OfficeIntegration.PowerPointInfo"/>
  </ds:schemaRefs>
</ds:datastoreItem>
</file>

<file path=customXml/itemProps4.xml><?xml version="1.0" encoding="utf-8"?>
<ds:datastoreItem xmlns:ds="http://schemas.openxmlformats.org/officeDocument/2006/customXml" ds:itemID="{4D0121C8-FE4E-4300-8179-62DDE4F78441}">
  <ds:schemaRefs>
    <ds:schemaRef ds:uri="ESRI.ArcGIS.Mapping.OfficeIntegration.PowerPointInfo"/>
  </ds:schemaRefs>
</ds:datastoreItem>
</file>

<file path=customXml/itemProps5.xml><?xml version="1.0" encoding="utf-8"?>
<ds:datastoreItem xmlns:ds="http://schemas.openxmlformats.org/officeDocument/2006/customXml" ds:itemID="{7F65518A-9930-4861-9944-85DDBBED179E}">
  <ds:schemaRefs>
    <ds:schemaRef ds:uri="http://schemas.microsoft.com/sharepoint/v3/contenttype/forms"/>
  </ds:schemaRefs>
</ds:datastoreItem>
</file>

<file path=customXml/itemProps6.xml><?xml version="1.0" encoding="utf-8"?>
<ds:datastoreItem xmlns:ds="http://schemas.openxmlformats.org/officeDocument/2006/customXml" ds:itemID="{05B13221-512A-4A62-BE1D-91768375B689}">
  <ds:schemaRefs>
    <ds:schemaRef ds:uri="ESRI.ArcGIS.Mapping.OfficeIntegration.PowerPointInfo"/>
  </ds:schemaRefs>
</ds:datastoreItem>
</file>

<file path=customXml/itemProps7.xml><?xml version="1.0" encoding="utf-8"?>
<ds:datastoreItem xmlns:ds="http://schemas.openxmlformats.org/officeDocument/2006/customXml" ds:itemID="{21E06FB9-0FF6-4A1D-9EB5-F3E588487037}">
  <ds:schemaRefs>
    <ds:schemaRef ds:uri="ESRI.ArcGIS.Mapping.OfficeIntegration.PowerPointInfo"/>
  </ds:schemaRefs>
</ds:datastoreItem>
</file>

<file path=customXml/itemProps8.xml><?xml version="1.0" encoding="utf-8"?>
<ds:datastoreItem xmlns:ds="http://schemas.openxmlformats.org/officeDocument/2006/customXml" ds:itemID="{13BE4F56-72CB-44DB-AC5F-40AD3D724076}">
  <ds:schemaRefs>
    <ds:schemaRef ds:uri="ESRI.ArcGIS.Mapping.OfficeIntegration.PowerPointInfo"/>
  </ds:schemaRefs>
</ds:datastoreItem>
</file>

<file path=customXml/itemProps9.xml><?xml version="1.0" encoding="utf-8"?>
<ds:datastoreItem xmlns:ds="http://schemas.openxmlformats.org/officeDocument/2006/customXml" ds:itemID="{29723B0F-B42E-42EC-8284-B301EBBB29B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TS010286724</Template>
  <TotalTime>5831</TotalTime>
  <Words>1152</Words>
  <Application>Microsoft Office PowerPoint</Application>
  <PresentationFormat>On-screen Show (4:3)</PresentationFormat>
  <Paragraphs>192</Paragraphs>
  <Slides>39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Courier New</vt:lpstr>
      <vt:lpstr>Segoe</vt:lpstr>
      <vt:lpstr>Times New Roman</vt:lpstr>
      <vt:lpstr>TS010286724</vt:lpstr>
      <vt:lpstr>White with Courier font for code slides</vt:lpstr>
      <vt:lpstr>Interactive Notebooks </vt:lpstr>
      <vt:lpstr>PowerPoint Presentation</vt:lpstr>
      <vt:lpstr>So, what is an Interactive Notebook?</vt:lpstr>
      <vt:lpstr>Agenda: </vt:lpstr>
      <vt:lpstr>Part 1</vt:lpstr>
      <vt:lpstr>PowerPoint Presentation</vt:lpstr>
      <vt:lpstr>PowerPoint Presentation</vt:lpstr>
      <vt:lpstr>PART 2</vt:lpstr>
      <vt:lpstr>What Research Says…</vt:lpstr>
      <vt:lpstr>What are the goals of the Interactive Notebook?</vt:lpstr>
      <vt:lpstr>PowerPoint Presentation</vt:lpstr>
      <vt:lpstr>PowerPoint Presentation</vt:lpstr>
      <vt:lpstr>PowerPoint Presentation</vt:lpstr>
      <vt:lpstr>PowerPoint Presentation</vt:lpstr>
      <vt:lpstr>Organization</vt:lpstr>
      <vt:lpstr>Use a Google Doc so students &amp; parents can access at home </vt:lpstr>
      <vt:lpstr>Organization</vt:lpstr>
      <vt:lpstr>Organization</vt:lpstr>
      <vt:lpstr>Ideas for setting up your classroom </vt:lpstr>
      <vt:lpstr>Grading – 2 ways</vt:lpstr>
      <vt:lpstr>Grading – 2 ways</vt:lpstr>
      <vt:lpstr>Variations on the use of the Interactive Notebook</vt:lpstr>
      <vt:lpstr>Values of using the Interactive Notebook</vt:lpstr>
      <vt:lpstr>Direction Handouts on the </vt:lpstr>
      <vt:lpstr>PowerPoint Presentation</vt:lpstr>
      <vt:lpstr>So, what are “interactions”?</vt:lpstr>
      <vt:lpstr>PowerPoint Presentation</vt:lpstr>
      <vt:lpstr>Ideas that work in any class…</vt:lpstr>
      <vt:lpstr>Create interactions that will work in your content area: </vt:lpstr>
      <vt:lpstr>PowerPoint Presentation</vt:lpstr>
      <vt:lpstr>Disclaimers…</vt:lpstr>
      <vt:lpstr>Disclaimers…</vt:lpstr>
      <vt:lpstr>Disclaimers…</vt:lpstr>
      <vt:lpstr>What Students have to say…</vt:lpstr>
      <vt:lpstr>What teachers have to say…</vt:lpstr>
      <vt:lpstr>What teachers would change…</vt:lpstr>
      <vt:lpstr>PowerPoint Presentation</vt:lpstr>
      <vt:lpstr>PowerPoint Presentation</vt:lpstr>
      <vt:lpstr>  Feel free to contact us!  Kristi Neuroth kristi.neuroth@wcs.edu   Ashley Flood ashley.flood@wcs.edu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Notebook</dc:title>
  <dc:creator>Kristi Brand-Neuroth</dc:creator>
  <cp:lastModifiedBy>Ashley Flood</cp:lastModifiedBy>
  <cp:revision>47</cp:revision>
  <dcterms:created xsi:type="dcterms:W3CDTF">2013-07-22T00:41:59Z</dcterms:created>
  <dcterms:modified xsi:type="dcterms:W3CDTF">2015-07-15T19:06:12Z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TC102867249990</vt:lpwstr>
  </property>
</Properties>
</file>